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8" r:id="rId3"/>
    <p:sldId id="324" r:id="rId4"/>
    <p:sldId id="325" r:id="rId5"/>
    <p:sldId id="321" r:id="rId6"/>
    <p:sldId id="330" r:id="rId7"/>
    <p:sldId id="322" r:id="rId8"/>
    <p:sldId id="316" r:id="rId9"/>
    <p:sldId id="317" r:id="rId10"/>
    <p:sldId id="318" r:id="rId11"/>
    <p:sldId id="319" r:id="rId12"/>
    <p:sldId id="320" r:id="rId13"/>
    <p:sldId id="306" r:id="rId14"/>
    <p:sldId id="332" r:id="rId15"/>
    <p:sldId id="333" r:id="rId16"/>
    <p:sldId id="335" r:id="rId17"/>
    <p:sldId id="336" r:id="rId18"/>
    <p:sldId id="337" r:id="rId19"/>
    <p:sldId id="334" r:id="rId20"/>
    <p:sldId id="315" r:id="rId21"/>
    <p:sldId id="331" r:id="rId22"/>
    <p:sldId id="326" r:id="rId23"/>
    <p:sldId id="323" r:id="rId24"/>
    <p:sldId id="329" r:id="rId25"/>
    <p:sldId id="328" r:id="rId26"/>
    <p:sldId id="327" r:id="rId27"/>
    <p:sldId id="313" r:id="rId28"/>
    <p:sldId id="314" r:id="rId29"/>
    <p:sldId id="309" r:id="rId30"/>
    <p:sldId id="307" r:id="rId31"/>
    <p:sldId id="308" r:id="rId32"/>
    <p:sldId id="310" r:id="rId33"/>
    <p:sldId id="311" r:id="rId34"/>
    <p:sldId id="312" r:id="rId35"/>
    <p:sldId id="293" r:id="rId36"/>
    <p:sldId id="294" r:id="rId37"/>
    <p:sldId id="296" r:id="rId38"/>
    <p:sldId id="304" r:id="rId39"/>
    <p:sldId id="297" r:id="rId40"/>
    <p:sldId id="298" r:id="rId41"/>
    <p:sldId id="299" r:id="rId42"/>
    <p:sldId id="300" r:id="rId43"/>
    <p:sldId id="301" r:id="rId44"/>
    <p:sldId id="302" r:id="rId45"/>
    <p:sldId id="305" r:id="rId46"/>
    <p:sldId id="303" r:id="rId47"/>
    <p:sldId id="274" r:id="rId48"/>
    <p:sldId id="295" r:id="rId49"/>
    <p:sldId id="276" r:id="rId50"/>
    <p:sldId id="279" r:id="rId51"/>
    <p:sldId id="280" r:id="rId52"/>
    <p:sldId id="288" r:id="rId53"/>
    <p:sldId id="290" r:id="rId54"/>
    <p:sldId id="289" r:id="rId55"/>
    <p:sldId id="291" r:id="rId56"/>
    <p:sldId id="277" r:id="rId57"/>
    <p:sldId id="287" r:id="rId58"/>
    <p:sldId id="278" r:id="rId59"/>
    <p:sldId id="292" r:id="rId60"/>
    <p:sldId id="281" r:id="rId61"/>
    <p:sldId id="282" r:id="rId62"/>
    <p:sldId id="284" r:id="rId63"/>
    <p:sldId id="285" r:id="rId64"/>
    <p:sldId id="286" r:id="rId65"/>
    <p:sldId id="268" r:id="rId66"/>
    <p:sldId id="273" r:id="rId67"/>
    <p:sldId id="269" r:id="rId68"/>
    <p:sldId id="270" r:id="rId69"/>
    <p:sldId id="271" r:id="rId70"/>
    <p:sldId id="272" r:id="rId71"/>
    <p:sldId id="263" r:id="rId72"/>
    <p:sldId id="266" r:id="rId73"/>
    <p:sldId id="267" r:id="rId74"/>
    <p:sldId id="261" r:id="rId75"/>
    <p:sldId id="262" r:id="rId76"/>
    <p:sldId id="257" r:id="rId77"/>
    <p:sldId id="258" r:id="rId78"/>
    <p:sldId id="259" r:id="rId79"/>
    <p:sldId id="260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DE7F"/>
    <a:srgbClr val="FEE73C"/>
    <a:srgbClr val="ABE0F4"/>
    <a:srgbClr val="DC5266"/>
    <a:srgbClr val="FF9966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61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8T11:33:58.7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76,'84'-3,"96"-18,-62 6,200-12,413 17,-460 40,-160-13,8-11,-91-6,0 1,0 1,-1 2,49 11,-46-7,1-1,0-1,59 3,100-10,-73-2,364 3,-456-1,0-2,29-6,-28 4,44-2,117 8,60-2,-154-11,-58 6,51-1,744 6,-366 3,-443-2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9E92-7925-412F-671B-2DD9AC074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371DCD-30B4-FB6E-C037-8CC057034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35199-039F-C82B-51AE-D31B515F0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F3EE-B55B-4871-A2D2-42B47EFCE868}" type="datetimeFigureOut">
              <a:rPr lang="en-PH" smtClean="0"/>
              <a:t>23/08/2022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4B9A2-8BF7-8A5C-FD87-23DF2BB3D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39A71-EFB8-13FE-A7B1-C1EA0A2CB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7D0F-087A-481F-98D0-3AEA6229AA6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98550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3C998-B21A-108C-270D-EC9E1E80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5E41B9-AFBC-6F4B-4CEB-DA02B2B9A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90A03-F6C3-4D6E-1F16-9B7B2C25B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F3EE-B55B-4871-A2D2-42B47EFCE868}" type="datetimeFigureOut">
              <a:rPr lang="en-PH" smtClean="0"/>
              <a:t>23/08/2022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0972F-E6A0-55C0-C184-6801D68E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28F77-279B-6078-4EFF-BA169857B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7D0F-087A-481F-98D0-3AEA6229AA6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13999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6C6FB-47C2-2C03-DED0-0EB343D53C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9DC02A-517F-4D0D-4893-9B676D6E9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85E16-B79D-E4F0-9F52-3366170A7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F3EE-B55B-4871-A2D2-42B47EFCE868}" type="datetimeFigureOut">
              <a:rPr lang="en-PH" smtClean="0"/>
              <a:t>23/08/2022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ACD7F-1CA4-0151-A90C-1A9F5E88C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D3F43-0DFA-64D4-7F2E-88950BAC4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7D0F-087A-481F-98D0-3AEA6229AA6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98143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6AF45-CCCF-5586-1A7C-18337D69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1C52D-0C8F-9433-FA37-C4FB99025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D90FA-C51A-EDBD-DB38-EA17AD0DE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F3EE-B55B-4871-A2D2-42B47EFCE868}" type="datetimeFigureOut">
              <a:rPr lang="en-PH" smtClean="0"/>
              <a:t>23/08/2022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8C8B4-1A00-2485-0EB2-E4693B685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FBA8A-BC82-09F3-F20D-B3DA2892C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7D0F-087A-481F-98D0-3AEA6229AA6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95999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201D6-97FA-9F22-BAC9-8F35E412B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25EB7-95C8-BBEE-420D-356436E1C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BA8C1-BCDE-06E6-26DD-1658D894D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F3EE-B55B-4871-A2D2-42B47EFCE868}" type="datetimeFigureOut">
              <a:rPr lang="en-PH" smtClean="0"/>
              <a:t>23/08/2022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316CD-3E81-DC37-4889-985B3989D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3866A-7452-CA74-529E-93EA7CA3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7D0F-087A-481F-98D0-3AEA6229AA6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70846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8672E-D9E5-E67A-8CBA-B2619CB4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EF734-C58F-9CED-59E7-BF18AA27D9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DCBE0-931A-0F4C-E8C5-96AB1091B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18B4F5-C703-CAF5-CAFE-AFCE950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F3EE-B55B-4871-A2D2-42B47EFCE868}" type="datetimeFigureOut">
              <a:rPr lang="en-PH" smtClean="0"/>
              <a:t>23/08/2022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29E47-0FD9-37C1-CAF8-647B8D476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9EE89-848D-F19F-E51C-9A3D11BF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7D0F-087A-481F-98D0-3AEA6229AA6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0130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14BF-801C-D86D-CD87-8CE3B0D0E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EFC8D-5E12-257F-284F-69743B711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32621-FE89-9EE3-4075-2CCB07C97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14648A-39DF-258B-0E21-76D1CCF4F3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AA6572-5C27-B9CC-8575-7227CBBF36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991E54-8528-F03C-A7CF-676F67689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F3EE-B55B-4871-A2D2-42B47EFCE868}" type="datetimeFigureOut">
              <a:rPr lang="en-PH" smtClean="0"/>
              <a:t>23/08/2022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F44C19-726B-5D59-A019-EC3F1F0F9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42828A-8ECA-17E1-E902-3403F4B8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7D0F-087A-481F-98D0-3AEA6229AA6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71678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4FB1-6837-3CAC-4078-15EF20454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C5507-4839-BC6A-85B3-CBFBC6FBA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F3EE-B55B-4871-A2D2-42B47EFCE868}" type="datetimeFigureOut">
              <a:rPr lang="en-PH" smtClean="0"/>
              <a:t>23/08/2022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C9B02B-DF65-2405-8C40-FD7BB0094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067BA-3F99-AF6F-7B7C-C2FFBC6D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7D0F-087A-481F-98D0-3AEA6229AA6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198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A77F53-6937-6765-5CB5-16FE45B24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F3EE-B55B-4871-A2D2-42B47EFCE868}" type="datetimeFigureOut">
              <a:rPr lang="en-PH" smtClean="0"/>
              <a:t>23/08/2022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23D84D-2524-DECD-5C5F-1C1002A8C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A21E0-F594-92E8-8043-18C0AC713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7D0F-087A-481F-98D0-3AEA6229AA6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5012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D83C2-7E76-EA7F-0BF7-549267F71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A9232-2F89-21D5-D6F6-D43352F4E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1297F-A42D-AAC8-C7E6-582937CD2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6CC4E-09B7-79F0-14D0-FF4D3B6D2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F3EE-B55B-4871-A2D2-42B47EFCE868}" type="datetimeFigureOut">
              <a:rPr lang="en-PH" smtClean="0"/>
              <a:t>23/08/2022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56F16-BB66-59AC-F601-02644700C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BAE35-2E40-0125-E291-F4671F44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7D0F-087A-481F-98D0-3AEA6229AA6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5925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F8A08-BB78-4EB9-53C9-9A7D9414B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0D278C-89E8-76D2-4A1A-0D7ED65EE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66C286-8CE8-75A2-15F6-759BEC2BB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D10FF-D0A8-ED06-E359-0F7FEC630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F3EE-B55B-4871-A2D2-42B47EFCE868}" type="datetimeFigureOut">
              <a:rPr lang="en-PH" smtClean="0"/>
              <a:t>23/08/2022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758FC-5628-BBBE-867D-82D7D284F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8C17D-83D2-92BD-DC44-E2AAC701E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7D0F-087A-481F-98D0-3AEA6229AA6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05596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6E3702-E22A-9343-F8EF-812925FFD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A0144-F983-233F-F521-D7213D1F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C5E7A-D228-42B3-46E7-0A59925304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3F3EE-B55B-4871-A2D2-42B47EFCE868}" type="datetimeFigureOut">
              <a:rPr lang="en-PH" smtClean="0"/>
              <a:t>23/08/2022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6DE5B-B44B-C5C4-EE8D-A4091F32D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43D38-F9AB-BDF0-49AB-AA6B1C928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37D0F-087A-481F-98D0-3AEA6229AA6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69077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1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211.png"/><Relationship Id="rId7" Type="http://schemas.openxmlformats.org/officeDocument/2006/relationships/image" Target="../media/image61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Relationship Id="rId9" Type="http://schemas.openxmlformats.org/officeDocument/2006/relationships/image" Target="../media/image8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1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0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0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7" Type="http://schemas.openxmlformats.org/officeDocument/2006/relationships/image" Target="../media/image141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210.png"/><Relationship Id="rId10" Type="http://schemas.openxmlformats.org/officeDocument/2006/relationships/image" Target="../media/image4.png"/><Relationship Id="rId4" Type="http://schemas.openxmlformats.org/officeDocument/2006/relationships/image" Target="../media/image1110.png"/><Relationship Id="rId9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2.png"/><Relationship Id="rId4" Type="http://schemas.openxmlformats.org/officeDocument/2006/relationships/image" Target="../media/image30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20.png"/><Relationship Id="rId7" Type="http://schemas.openxmlformats.org/officeDocument/2006/relationships/image" Target="../media/image26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4.png"/><Relationship Id="rId5" Type="http://schemas.openxmlformats.org/officeDocument/2006/relationships/image" Target="../media/image240.png"/><Relationship Id="rId10" Type="http://schemas.openxmlformats.org/officeDocument/2006/relationships/image" Target="../media/image2.png"/><Relationship Id="rId4" Type="http://schemas.openxmlformats.org/officeDocument/2006/relationships/image" Target="../media/image230.png"/><Relationship Id="rId9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2.png"/><Relationship Id="rId7" Type="http://schemas.openxmlformats.org/officeDocument/2006/relationships/image" Target="../media/image14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9" Type="http://schemas.openxmlformats.org/officeDocument/2006/relationships/image" Target="../media/image16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2.png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2.png"/><Relationship Id="rId11" Type="http://schemas.openxmlformats.org/officeDocument/2006/relationships/image" Target="../media/image9.png"/><Relationship Id="rId5" Type="http://schemas.openxmlformats.org/officeDocument/2006/relationships/image" Target="../media/image613.png"/><Relationship Id="rId10" Type="http://schemas.openxmlformats.org/officeDocument/2006/relationships/image" Target="../media/image8.png"/><Relationship Id="rId4" Type="http://schemas.openxmlformats.org/officeDocument/2006/relationships/image" Target="../media/image311.png"/><Relationship Id="rId9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9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18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5" Type="http://schemas.openxmlformats.org/officeDocument/2006/relationships/customXml" Target="../ink/ink1.xml"/><Relationship Id="rId4" Type="http://schemas.openxmlformats.org/officeDocument/2006/relationships/image" Target="../media/image18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DF82A-3757-6AA5-5EA2-9822CE8807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FB7C8E-9B36-7FEE-F7B4-85731EA37D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43314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9E080-13E8-727B-8C4F-FDFBA9E9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90647" cy="504451"/>
          </a:xfrm>
        </p:spPr>
        <p:txBody>
          <a:bodyPr>
            <a:normAutofit fontScale="90000"/>
          </a:bodyPr>
          <a:lstStyle/>
          <a:p>
            <a:r>
              <a:rPr lang="en-PH" dirty="0"/>
              <a:t>1. Joint PDFs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979BE6-E4BD-0D1D-487E-E9C02D7AF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643" y="1938824"/>
            <a:ext cx="2577075" cy="2406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B30EF5-BDA6-D67B-95FF-B6D44D703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32" y="1819944"/>
            <a:ext cx="2636748" cy="2644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151A5F-A65A-79B0-84D7-B71A17A6E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278" y="1926633"/>
            <a:ext cx="2370025" cy="253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50DBFA-7649-60EC-34F9-86257E79EAD0}"/>
                  </a:ext>
                </a:extLst>
              </p:cNvPr>
              <p:cNvSpPr txBox="1"/>
              <p:nvPr/>
            </p:nvSpPr>
            <p:spPr>
              <a:xfrm>
                <a:off x="3700604" y="1289267"/>
                <a:ext cx="372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dirty="0"/>
                  <a:t>For non-equilibrium: </a:t>
                </a:r>
              </a:p>
              <a:p>
                <a:r>
                  <a:rPr lang="en-PH" dirty="0"/>
                  <a:t>when a_10*T_0 </a:t>
                </a:r>
                <a14:m>
                  <m:oMath xmlns:m="http://schemas.openxmlformats.org/officeDocument/2006/math">
                    <m:r>
                      <a:rPr lang="en-P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PH" dirty="0"/>
                  <a:t> a_01*T_1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50DBFA-7649-60EC-34F9-86257E79E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604" y="1289267"/>
                <a:ext cx="3729317" cy="646331"/>
              </a:xfrm>
              <a:prstGeom prst="rect">
                <a:avLst/>
              </a:prstGeom>
              <a:blipFill>
                <a:blip r:embed="rId5"/>
                <a:stretch>
                  <a:fillRect l="-1307" t="-4673" b="-1308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5E86363-C155-10DE-1BBE-B8937B3B701B}"/>
              </a:ext>
            </a:extLst>
          </p:cNvPr>
          <p:cNvSpPr txBox="1"/>
          <p:nvPr/>
        </p:nvSpPr>
        <p:spPr>
          <a:xfrm>
            <a:off x="462961" y="1280302"/>
            <a:ext cx="3729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For equilibrium: </a:t>
            </a:r>
          </a:p>
          <a:p>
            <a:r>
              <a:rPr lang="en-PH" dirty="0"/>
              <a:t>when a_10*T_0 = a_01*T_1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9B1038-18E1-07D3-B248-0237A84E9C68}"/>
              </a:ext>
            </a:extLst>
          </p:cNvPr>
          <p:cNvSpPr txBox="1"/>
          <p:nvPr/>
        </p:nvSpPr>
        <p:spPr>
          <a:xfrm>
            <a:off x="2327619" y="919935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My results are: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12F875-4948-3697-35B8-8C4B1522307E}"/>
              </a:ext>
            </a:extLst>
          </p:cNvPr>
          <p:cNvSpPr txBox="1"/>
          <p:nvPr/>
        </p:nvSpPr>
        <p:spPr>
          <a:xfrm>
            <a:off x="688462" y="4737736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I have observed that both plots show that they x_0 and x_1 are negatively correlated,  but with the equilibrium case showing a weaker correlation than the non-equilibrium case. Is this correct?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76CE2B-932C-214A-C7E7-A7CBF03092CE}"/>
              </a:ext>
            </a:extLst>
          </p:cNvPr>
          <p:cNvSpPr txBox="1"/>
          <p:nvPr/>
        </p:nvSpPr>
        <p:spPr>
          <a:xfrm>
            <a:off x="7671968" y="4627037"/>
            <a:ext cx="4062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I wanted to ask if I should also plot this? I get this plot when I set a_01 = a_10 = 0, in this case x_0 and x_1 are uncoupled and so they are not correlated at all</a:t>
            </a:r>
          </a:p>
        </p:txBody>
      </p:sp>
    </p:spTree>
    <p:extLst>
      <p:ext uri="{BB962C8B-B14F-4D97-AF65-F5344CB8AC3E}">
        <p14:creationId xmlns:p14="http://schemas.microsoft.com/office/powerpoint/2010/main" val="3790248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411-D528-460E-4104-30BEED565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2. Estimated energy from violation of FDT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E2B6D-BD08-9EDF-6149-E88B9D94A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3141" cy="2567081"/>
          </a:xfrm>
        </p:spPr>
        <p:txBody>
          <a:bodyPr>
            <a:noAutofit/>
          </a:bodyPr>
          <a:lstStyle/>
          <a:p>
            <a:r>
              <a:rPr lang="en-PH" sz="2000" dirty="0"/>
              <a:t>From Berger’s paper: &lt;J&gt; = 5.09 </a:t>
            </a:r>
            <a:r>
              <a:rPr lang="en-PH" sz="2000" dirty="0" err="1"/>
              <a:t>pN</a:t>
            </a:r>
            <a:r>
              <a:rPr lang="en-PH" sz="2000" dirty="0"/>
              <a:t> nm/</a:t>
            </a:r>
            <a:r>
              <a:rPr lang="en-PH" sz="2000" dirty="0" err="1"/>
              <a:t>ms</a:t>
            </a:r>
            <a:r>
              <a:rPr lang="en-PH" sz="2000" dirty="0"/>
              <a:t> – the value is positive. Does this mean that the energy is flowing from the heat bath to the particle? Can I say that in this case, the particle is extracting or using energy from the surrounding environment?</a:t>
            </a:r>
          </a:p>
          <a:p>
            <a:r>
              <a:rPr lang="en-PH" sz="2000" dirty="0"/>
              <a:t>And this is the opposite for the different degrees of reciprocity result, where values of &lt;J&gt; are negative. In this case, the particle is dissipating energy, and so the energy is flowing from the particle to heat bath.</a:t>
            </a:r>
            <a:br>
              <a:rPr lang="en-PH" sz="2000" dirty="0"/>
            </a:br>
            <a:endParaRPr lang="en-PH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D3081-0155-F199-CD91-C303ABED3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368" y="3825644"/>
            <a:ext cx="3246401" cy="26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0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FA635-306E-E05E-09F8-2094A736A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046" y="177415"/>
            <a:ext cx="8162365" cy="495487"/>
          </a:xfrm>
        </p:spPr>
        <p:txBody>
          <a:bodyPr>
            <a:normAutofit/>
          </a:bodyPr>
          <a:lstStyle/>
          <a:p>
            <a:r>
              <a:rPr lang="en-PH" sz="2800" b="1" dirty="0"/>
              <a:t>3. Cellular sensor: Autocorrelation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10207-C8E4-DA63-9421-0402D80C2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1" y="1064288"/>
            <a:ext cx="3784218" cy="27220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807BC5-1C35-D316-63B1-C99690AB47AF}"/>
                  </a:ext>
                </a:extLst>
              </p:cNvPr>
              <p:cNvSpPr txBox="1"/>
              <p:nvPr/>
            </p:nvSpPr>
            <p:spPr>
              <a:xfrm>
                <a:off x="391980" y="705226"/>
                <a:ext cx="6096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1400" dirty="0"/>
                  <a:t>Autocorrelation function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PH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PH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PH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PH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PH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PH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PH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1400" b="0" i="1" smtClean="0">
                            <a:latin typeface="Cambria Math" panose="02040503050406030204" pitchFamily="18" charset="0"/>
                          </a:rPr>
                          <m:t>𝑡𝑎𝑢</m:t>
                        </m:r>
                        <m:r>
                          <a:rPr lang="en-PH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PH" sz="1400" dirty="0"/>
                  <a:t> using Euler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807BC5-1C35-D316-63B1-C99690AB4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80" y="705226"/>
                <a:ext cx="6096000" cy="307777"/>
              </a:xfrm>
              <a:prstGeom prst="rect">
                <a:avLst/>
              </a:prstGeom>
              <a:blipFill>
                <a:blip r:embed="rId3"/>
                <a:stretch>
                  <a:fillRect l="-300" t="-4000" b="-20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2337FAD-A3ED-15FE-AD9F-1148B3634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820" y="766868"/>
            <a:ext cx="3643685" cy="27371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FBB411-4770-7FAB-A1CB-B2F5677AC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772" y="3845750"/>
            <a:ext cx="3784219" cy="26198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153AFB-3DD3-E7F0-1C26-8AE0A6B29181}"/>
              </a:ext>
            </a:extLst>
          </p:cNvPr>
          <p:cNvSpPr txBox="1"/>
          <p:nvPr/>
        </p:nvSpPr>
        <p:spPr>
          <a:xfrm>
            <a:off x="7113035" y="53517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400" dirty="0"/>
              <a:t>Autocorrelation (analytical solution)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00E6DA-CB77-9903-D31A-0BF4DE495BE9}"/>
              </a:ext>
            </a:extLst>
          </p:cNvPr>
          <p:cNvSpPr txBox="1"/>
          <p:nvPr/>
        </p:nvSpPr>
        <p:spPr>
          <a:xfrm>
            <a:off x="5965111" y="346586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400" dirty="0"/>
              <a:t>Inverse Fourier Transform of Autocorrelation (analytical solution)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37F302-A469-BA21-1DE0-52CCA8F589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0086" y="3845750"/>
            <a:ext cx="3808629" cy="27220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7D4A9E-DDAF-2051-585E-D6D0139F5BC3}"/>
              </a:ext>
            </a:extLst>
          </p:cNvPr>
          <p:cNvSpPr txBox="1"/>
          <p:nvPr/>
        </p:nvSpPr>
        <p:spPr>
          <a:xfrm>
            <a:off x="5634320" y="6481434"/>
            <a:ext cx="1479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400" dirty="0"/>
              <a:t>Using </a:t>
            </a:r>
            <a:r>
              <a:rPr lang="en-PH" sz="1400" dirty="0" err="1"/>
              <a:t>plt.scatter</a:t>
            </a:r>
            <a:r>
              <a:rPr lang="en-PH" sz="1400" dirty="0"/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8B0A19-C89E-B61B-B214-4704FEF3AFE8}"/>
              </a:ext>
            </a:extLst>
          </p:cNvPr>
          <p:cNvSpPr txBox="1"/>
          <p:nvPr/>
        </p:nvSpPr>
        <p:spPr>
          <a:xfrm>
            <a:off x="9582865" y="6483825"/>
            <a:ext cx="1479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400" dirty="0"/>
              <a:t>Using </a:t>
            </a:r>
            <a:r>
              <a:rPr lang="en-PH" sz="1400" dirty="0" err="1"/>
              <a:t>plt.plot</a:t>
            </a:r>
            <a:r>
              <a:rPr lang="en-PH" sz="1400" dirty="0"/>
              <a:t>()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5BAD10-5A69-879E-E35D-BED28C7BE1D9}"/>
              </a:ext>
            </a:extLst>
          </p:cNvPr>
          <p:cNvSpPr txBox="1"/>
          <p:nvPr/>
        </p:nvSpPr>
        <p:spPr>
          <a:xfrm>
            <a:off x="545046" y="4331855"/>
            <a:ext cx="3431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Parameters: </a:t>
            </a:r>
            <a:br>
              <a:rPr lang="en-PH" dirty="0"/>
            </a:br>
            <a:r>
              <a:rPr lang="en-PH" dirty="0"/>
              <a:t>a_00 = a_11 = -1</a:t>
            </a:r>
          </a:p>
          <a:p>
            <a:r>
              <a:rPr lang="en-PH" dirty="0"/>
              <a:t>a_01 = 1</a:t>
            </a:r>
          </a:p>
          <a:p>
            <a:r>
              <a:rPr lang="en-PH" dirty="0"/>
              <a:t>a_10 = 0</a:t>
            </a:r>
          </a:p>
          <a:p>
            <a:r>
              <a:rPr lang="en-PH" dirty="0"/>
              <a:t>T = 100ms</a:t>
            </a:r>
          </a:p>
          <a:p>
            <a:r>
              <a:rPr lang="en-PH" dirty="0" err="1"/>
              <a:t>Delta_t</a:t>
            </a:r>
            <a:r>
              <a:rPr lang="en-PH" dirty="0"/>
              <a:t> = 0.001ms</a:t>
            </a:r>
          </a:p>
        </p:txBody>
      </p:sp>
    </p:spTree>
    <p:extLst>
      <p:ext uri="{BB962C8B-B14F-4D97-AF65-F5344CB8AC3E}">
        <p14:creationId xmlns:p14="http://schemas.microsoft.com/office/powerpoint/2010/main" val="4231231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73E0109-15EC-AD3E-763C-C0F8A59C2201}"/>
              </a:ext>
            </a:extLst>
          </p:cNvPr>
          <p:cNvSpPr/>
          <p:nvPr/>
        </p:nvSpPr>
        <p:spPr>
          <a:xfrm>
            <a:off x="2342418" y="2850762"/>
            <a:ext cx="1922821" cy="1381760"/>
          </a:xfrm>
          <a:custGeom>
            <a:avLst/>
            <a:gdLst>
              <a:gd name="connsiteX0" fmla="*/ 0 w 2231756"/>
              <a:gd name="connsiteY0" fmla="*/ 0 h 1603764"/>
              <a:gd name="connsiteX1" fmla="*/ 767167 w 2231756"/>
              <a:gd name="connsiteY1" fmla="*/ 1433593 h 1603764"/>
              <a:gd name="connsiteX2" fmla="*/ 1503336 w 2231756"/>
              <a:gd name="connsiteY2" fmla="*/ 1418094 h 1603764"/>
              <a:gd name="connsiteX3" fmla="*/ 2231756 w 2231756"/>
              <a:gd name="connsiteY3" fmla="*/ 7749 h 1603764"/>
              <a:gd name="connsiteX4" fmla="*/ 2231756 w 2231756"/>
              <a:gd name="connsiteY4" fmla="*/ 7749 h 1603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56" h="1603764">
                <a:moveTo>
                  <a:pt x="0" y="0"/>
                </a:moveTo>
                <a:cubicBezTo>
                  <a:pt x="258305" y="598622"/>
                  <a:pt x="516611" y="1197244"/>
                  <a:pt x="767167" y="1433593"/>
                </a:cubicBezTo>
                <a:cubicBezTo>
                  <a:pt x="1017723" y="1669942"/>
                  <a:pt x="1259238" y="1655735"/>
                  <a:pt x="1503336" y="1418094"/>
                </a:cubicBezTo>
                <a:cubicBezTo>
                  <a:pt x="1747434" y="1180453"/>
                  <a:pt x="2231756" y="7749"/>
                  <a:pt x="2231756" y="7749"/>
                </a:cubicBezTo>
                <a:lnTo>
                  <a:pt x="2231756" y="7749"/>
                </a:lnTo>
              </a:path>
            </a:pathLst>
          </a:cu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A2491C9-2AF8-EEA2-CEE5-82FC213B21FE}"/>
              </a:ext>
            </a:extLst>
          </p:cNvPr>
          <p:cNvSpPr/>
          <p:nvPr/>
        </p:nvSpPr>
        <p:spPr>
          <a:xfrm>
            <a:off x="4380278" y="2872807"/>
            <a:ext cx="1922821" cy="1381760"/>
          </a:xfrm>
          <a:custGeom>
            <a:avLst/>
            <a:gdLst>
              <a:gd name="connsiteX0" fmla="*/ 0 w 2231756"/>
              <a:gd name="connsiteY0" fmla="*/ 0 h 1603764"/>
              <a:gd name="connsiteX1" fmla="*/ 767167 w 2231756"/>
              <a:gd name="connsiteY1" fmla="*/ 1433593 h 1603764"/>
              <a:gd name="connsiteX2" fmla="*/ 1503336 w 2231756"/>
              <a:gd name="connsiteY2" fmla="*/ 1418094 h 1603764"/>
              <a:gd name="connsiteX3" fmla="*/ 2231756 w 2231756"/>
              <a:gd name="connsiteY3" fmla="*/ 7749 h 1603764"/>
              <a:gd name="connsiteX4" fmla="*/ 2231756 w 2231756"/>
              <a:gd name="connsiteY4" fmla="*/ 7749 h 1603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56" h="1603764">
                <a:moveTo>
                  <a:pt x="0" y="0"/>
                </a:moveTo>
                <a:cubicBezTo>
                  <a:pt x="258305" y="598622"/>
                  <a:pt x="516611" y="1197244"/>
                  <a:pt x="767167" y="1433593"/>
                </a:cubicBezTo>
                <a:cubicBezTo>
                  <a:pt x="1017723" y="1669942"/>
                  <a:pt x="1259238" y="1655735"/>
                  <a:pt x="1503336" y="1418094"/>
                </a:cubicBezTo>
                <a:cubicBezTo>
                  <a:pt x="1747434" y="1180453"/>
                  <a:pt x="2231756" y="7749"/>
                  <a:pt x="2231756" y="7749"/>
                </a:cubicBezTo>
                <a:lnTo>
                  <a:pt x="2231756" y="7749"/>
                </a:lnTo>
              </a:path>
            </a:pathLst>
          </a:cu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CCFBA18-D3CF-1518-BAF6-F39A6EBEAA7F}"/>
              </a:ext>
            </a:extLst>
          </p:cNvPr>
          <p:cNvSpPr/>
          <p:nvPr/>
        </p:nvSpPr>
        <p:spPr>
          <a:xfrm>
            <a:off x="8033971" y="4180264"/>
            <a:ext cx="1434352" cy="1434354"/>
          </a:xfrm>
          <a:custGeom>
            <a:avLst/>
            <a:gdLst>
              <a:gd name="connsiteX0" fmla="*/ 0 w 1434352"/>
              <a:gd name="connsiteY0" fmla="*/ 0 h 1434354"/>
              <a:gd name="connsiteX1" fmla="*/ 717176 w 1434352"/>
              <a:gd name="connsiteY1" fmla="*/ 1434353 h 1434354"/>
              <a:gd name="connsiteX2" fmla="*/ 1434352 w 1434352"/>
              <a:gd name="connsiteY2" fmla="*/ 8965 h 1434354"/>
              <a:gd name="connsiteX3" fmla="*/ 1434352 w 1434352"/>
              <a:gd name="connsiteY3" fmla="*/ 8965 h 1434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4352" h="1434354">
                <a:moveTo>
                  <a:pt x="0" y="0"/>
                </a:moveTo>
                <a:cubicBezTo>
                  <a:pt x="239058" y="716429"/>
                  <a:pt x="478117" y="1432859"/>
                  <a:pt x="717176" y="1434353"/>
                </a:cubicBezTo>
                <a:cubicBezTo>
                  <a:pt x="956235" y="1435847"/>
                  <a:pt x="1434352" y="8965"/>
                  <a:pt x="1434352" y="8965"/>
                </a:cubicBezTo>
                <a:lnTo>
                  <a:pt x="1434352" y="8965"/>
                </a:lnTo>
              </a:path>
            </a:pathLst>
          </a:cu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0" name="Flowchart: Collate 59">
            <a:extLst>
              <a:ext uri="{FF2B5EF4-FFF2-40B4-BE49-F238E27FC236}">
                <a16:creationId xmlns:a16="http://schemas.microsoft.com/office/drawing/2014/main" id="{C934E584-70E1-2467-4EB6-8C6111B69556}"/>
              </a:ext>
            </a:extLst>
          </p:cNvPr>
          <p:cNvSpPr/>
          <p:nvPr/>
        </p:nvSpPr>
        <p:spPr>
          <a:xfrm>
            <a:off x="4972935" y="3358764"/>
            <a:ext cx="708213" cy="1555163"/>
          </a:xfrm>
          <a:prstGeom prst="flowChartCollate">
            <a:avLst/>
          </a:prstGeom>
          <a:solidFill>
            <a:srgbClr val="DC5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tx1"/>
              </a:solidFill>
            </a:endParaRPr>
          </a:p>
        </p:txBody>
      </p:sp>
      <p:sp>
        <p:nvSpPr>
          <p:cNvPr id="51" name="Flowchart: Collate 50">
            <a:extLst>
              <a:ext uri="{FF2B5EF4-FFF2-40B4-BE49-F238E27FC236}">
                <a16:creationId xmlns:a16="http://schemas.microsoft.com/office/drawing/2014/main" id="{5B5C47E6-9B9D-99B8-8183-EBEF1924F108}"/>
              </a:ext>
            </a:extLst>
          </p:cNvPr>
          <p:cNvSpPr/>
          <p:nvPr/>
        </p:nvSpPr>
        <p:spPr>
          <a:xfrm>
            <a:off x="2954476" y="3399981"/>
            <a:ext cx="708213" cy="1555163"/>
          </a:xfrm>
          <a:prstGeom prst="flowChartCollate">
            <a:avLst/>
          </a:prstGeom>
          <a:solidFill>
            <a:srgbClr val="DC5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5E6084-0A12-B46E-4195-7081D7FB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4B2F73B-20F6-E684-E303-A493A66A26A5}"/>
              </a:ext>
            </a:extLst>
          </p:cNvPr>
          <p:cNvSpPr/>
          <p:nvPr/>
        </p:nvSpPr>
        <p:spPr>
          <a:xfrm>
            <a:off x="9114095" y="2720412"/>
            <a:ext cx="1434352" cy="1434354"/>
          </a:xfrm>
          <a:custGeom>
            <a:avLst/>
            <a:gdLst>
              <a:gd name="connsiteX0" fmla="*/ 0 w 1434352"/>
              <a:gd name="connsiteY0" fmla="*/ 0 h 1434354"/>
              <a:gd name="connsiteX1" fmla="*/ 717176 w 1434352"/>
              <a:gd name="connsiteY1" fmla="*/ 1434353 h 1434354"/>
              <a:gd name="connsiteX2" fmla="*/ 1434352 w 1434352"/>
              <a:gd name="connsiteY2" fmla="*/ 8965 h 1434354"/>
              <a:gd name="connsiteX3" fmla="*/ 1434352 w 1434352"/>
              <a:gd name="connsiteY3" fmla="*/ 8965 h 1434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4352" h="1434354">
                <a:moveTo>
                  <a:pt x="0" y="0"/>
                </a:moveTo>
                <a:cubicBezTo>
                  <a:pt x="239058" y="716429"/>
                  <a:pt x="478117" y="1432859"/>
                  <a:pt x="717176" y="1434353"/>
                </a:cubicBezTo>
                <a:cubicBezTo>
                  <a:pt x="956235" y="1435847"/>
                  <a:pt x="1434352" y="8965"/>
                  <a:pt x="1434352" y="8965"/>
                </a:cubicBezTo>
                <a:lnTo>
                  <a:pt x="1434352" y="8965"/>
                </a:lnTo>
              </a:path>
            </a:pathLst>
          </a:cu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5F26152F-41E4-86C9-AB64-15688E4D719D}"/>
              </a:ext>
            </a:extLst>
          </p:cNvPr>
          <p:cNvCxnSpPr>
            <a:cxnSpLocks/>
            <a:stCxn id="11" idx="0"/>
            <a:endCxn id="27" idx="0"/>
          </p:cNvCxnSpPr>
          <p:nvPr/>
        </p:nvCxnSpPr>
        <p:spPr>
          <a:xfrm rot="5400000" flipH="1" flipV="1">
            <a:off x="4292767" y="2932178"/>
            <a:ext cx="28885" cy="2039666"/>
          </a:xfrm>
          <a:prstGeom prst="curvedConnector3">
            <a:avLst>
              <a:gd name="adj1" fmla="val 891414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CF53AE3B-75C9-0BFB-BE40-151058F557AC}"/>
              </a:ext>
            </a:extLst>
          </p:cNvPr>
          <p:cNvCxnSpPr>
            <a:cxnSpLocks/>
            <a:endCxn id="11" idx="4"/>
          </p:cNvCxnSpPr>
          <p:nvPr/>
        </p:nvCxnSpPr>
        <p:spPr>
          <a:xfrm rot="5400000">
            <a:off x="4215219" y="3312874"/>
            <a:ext cx="147954" cy="2003640"/>
          </a:xfrm>
          <a:prstGeom prst="curvedConnector3">
            <a:avLst>
              <a:gd name="adj1" fmla="val 254507"/>
            </a:avLst>
          </a:prstGeom>
          <a:ln w="38100">
            <a:solidFill>
              <a:srgbClr val="00206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4140CE9-902D-2677-2CDF-C87F1775C954}"/>
                  </a:ext>
                </a:extLst>
              </p:cNvPr>
              <p:cNvSpPr txBox="1"/>
              <p:nvPr/>
            </p:nvSpPr>
            <p:spPr>
              <a:xfrm>
                <a:off x="3962892" y="3624597"/>
                <a:ext cx="7082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PH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PH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4140CE9-902D-2677-2CDF-C87F1775C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892" y="3624597"/>
                <a:ext cx="70821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85E26B9-9948-5B9C-D843-6F2DEB58AF69}"/>
                  </a:ext>
                </a:extLst>
              </p:cNvPr>
              <p:cNvSpPr txBox="1"/>
              <p:nvPr/>
            </p:nvSpPr>
            <p:spPr>
              <a:xfrm>
                <a:off x="2664944" y="3951680"/>
                <a:ext cx="340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85E26B9-9948-5B9C-D843-6F2DEB58A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944" y="3951680"/>
                <a:ext cx="340658" cy="369332"/>
              </a:xfrm>
              <a:prstGeom prst="rect">
                <a:avLst/>
              </a:prstGeom>
              <a:blipFill>
                <a:blip r:embed="rId3"/>
                <a:stretch>
                  <a:fillRect r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94AB34F-011C-C2DF-2202-F23226C4C71B}"/>
                  </a:ext>
                </a:extLst>
              </p:cNvPr>
              <p:cNvSpPr txBox="1"/>
              <p:nvPr/>
            </p:nvSpPr>
            <p:spPr>
              <a:xfrm>
                <a:off x="5737579" y="3957702"/>
                <a:ext cx="340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94AB34F-011C-C2DF-2202-F23226C4C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579" y="3957702"/>
                <a:ext cx="340658" cy="369332"/>
              </a:xfrm>
              <a:prstGeom prst="rect">
                <a:avLst/>
              </a:prstGeom>
              <a:blipFill>
                <a:blip r:embed="rId4"/>
                <a:stretch>
                  <a:fillRect r="-535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A15B01E-505F-4465-39F9-9F78602E9B49}"/>
                  </a:ext>
                </a:extLst>
              </p:cNvPr>
              <p:cNvSpPr txBox="1"/>
              <p:nvPr/>
            </p:nvSpPr>
            <p:spPr>
              <a:xfrm>
                <a:off x="3967013" y="4230132"/>
                <a:ext cx="7082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PH" sz="1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A15B01E-505F-4465-39F9-9F78602E9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013" y="4230132"/>
                <a:ext cx="70821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C62BA3-2949-FE56-4998-90C9DEEF93FF}"/>
                  </a:ext>
                </a:extLst>
              </p:cNvPr>
              <p:cNvSpPr txBox="1"/>
              <p:nvPr/>
            </p:nvSpPr>
            <p:spPr>
              <a:xfrm>
                <a:off x="2566789" y="3069416"/>
                <a:ext cx="7082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i="1" smtClean="0">
                              <a:solidFill>
                                <a:srgbClr val="DC52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DC5266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DC5266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PH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C62BA3-2949-FE56-4998-90C9DEEF9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789" y="3069416"/>
                <a:ext cx="70821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61E99CD-4AF7-CDDB-7CFA-43293D3123D0}"/>
                  </a:ext>
                </a:extLst>
              </p:cNvPr>
              <p:cNvSpPr txBox="1"/>
              <p:nvPr/>
            </p:nvSpPr>
            <p:spPr>
              <a:xfrm>
                <a:off x="4618828" y="3031048"/>
                <a:ext cx="7082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i="1" smtClean="0">
                              <a:solidFill>
                                <a:srgbClr val="DC52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DC5266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DC5266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PH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61E99CD-4AF7-CDDB-7CFA-43293D312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828" y="3031048"/>
                <a:ext cx="70821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BAC716A-DAF8-8D82-9CB8-B6311D2D0A2F}"/>
              </a:ext>
            </a:extLst>
          </p:cNvPr>
          <p:cNvGrpSpPr/>
          <p:nvPr/>
        </p:nvGrpSpPr>
        <p:grpSpPr>
          <a:xfrm>
            <a:off x="3059650" y="3966453"/>
            <a:ext cx="455452" cy="422218"/>
            <a:chOff x="3087848" y="3985193"/>
            <a:chExt cx="455452" cy="4222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F099087-156B-0AE6-1B3B-101DC26D5020}"/>
                </a:ext>
              </a:extLst>
            </p:cNvPr>
            <p:cNvSpPr/>
            <p:nvPr/>
          </p:nvSpPr>
          <p:spPr>
            <a:xfrm>
              <a:off x="3087848" y="3985193"/>
              <a:ext cx="455452" cy="42221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67FEF35-5170-9A85-1E2C-50E7BA2B8735}"/>
                    </a:ext>
                  </a:extLst>
                </p:cNvPr>
                <p:cNvSpPr txBox="1"/>
                <p:nvPr/>
              </p:nvSpPr>
              <p:spPr>
                <a:xfrm>
                  <a:off x="3183006" y="4039064"/>
                  <a:ext cx="2814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PH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67FEF35-5170-9A85-1E2C-50E7BA2B8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3006" y="4039064"/>
                  <a:ext cx="28142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3043" r="-6522" b="-15556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0D290A2-0F14-89AC-3CAE-CEFA48C1EA3C}"/>
              </a:ext>
            </a:extLst>
          </p:cNvPr>
          <p:cNvGrpSpPr/>
          <p:nvPr/>
        </p:nvGrpSpPr>
        <p:grpSpPr>
          <a:xfrm>
            <a:off x="5099316" y="3937568"/>
            <a:ext cx="455452" cy="422218"/>
            <a:chOff x="3087848" y="3985193"/>
            <a:chExt cx="455452" cy="42221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07D2D14-D9E1-6973-D2F2-7654E172CFD0}"/>
                </a:ext>
              </a:extLst>
            </p:cNvPr>
            <p:cNvSpPr/>
            <p:nvPr/>
          </p:nvSpPr>
          <p:spPr>
            <a:xfrm>
              <a:off x="3087848" y="3985193"/>
              <a:ext cx="455452" cy="42221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0AA9B8E-74C8-A90D-D98F-B4D712498DB6}"/>
                    </a:ext>
                  </a:extLst>
                </p:cNvPr>
                <p:cNvSpPr txBox="1"/>
                <p:nvPr/>
              </p:nvSpPr>
              <p:spPr>
                <a:xfrm>
                  <a:off x="3183006" y="4039064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PH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PH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0AA9B8E-74C8-A90D-D98F-B4D712498D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3006" y="4039064"/>
                  <a:ext cx="276101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3333" r="-8889" b="-15556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13365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CCFBA18-D3CF-1518-BAF6-F39A6EBEAA7F}"/>
              </a:ext>
            </a:extLst>
          </p:cNvPr>
          <p:cNvSpPr/>
          <p:nvPr/>
        </p:nvSpPr>
        <p:spPr>
          <a:xfrm>
            <a:off x="2357719" y="3164827"/>
            <a:ext cx="1719629" cy="1719631"/>
          </a:xfrm>
          <a:custGeom>
            <a:avLst/>
            <a:gdLst>
              <a:gd name="connsiteX0" fmla="*/ 0 w 1434352"/>
              <a:gd name="connsiteY0" fmla="*/ 0 h 1434354"/>
              <a:gd name="connsiteX1" fmla="*/ 717176 w 1434352"/>
              <a:gd name="connsiteY1" fmla="*/ 1434353 h 1434354"/>
              <a:gd name="connsiteX2" fmla="*/ 1434352 w 1434352"/>
              <a:gd name="connsiteY2" fmla="*/ 8965 h 1434354"/>
              <a:gd name="connsiteX3" fmla="*/ 1434352 w 1434352"/>
              <a:gd name="connsiteY3" fmla="*/ 8965 h 1434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4352" h="1434354">
                <a:moveTo>
                  <a:pt x="0" y="0"/>
                </a:moveTo>
                <a:cubicBezTo>
                  <a:pt x="239058" y="716429"/>
                  <a:pt x="478117" y="1432859"/>
                  <a:pt x="717176" y="1434353"/>
                </a:cubicBezTo>
                <a:cubicBezTo>
                  <a:pt x="956235" y="1435847"/>
                  <a:pt x="1434352" y="8965"/>
                  <a:pt x="1434352" y="8965"/>
                </a:cubicBezTo>
                <a:lnTo>
                  <a:pt x="1434352" y="8965"/>
                </a:lnTo>
              </a:path>
            </a:pathLst>
          </a:custGeom>
          <a:noFill/>
          <a:ln w="1905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5E6084-0A12-B46E-4195-7081D7FB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735AD3-2523-13BF-2D86-B27D251F0D9B}"/>
              </a:ext>
            </a:extLst>
          </p:cNvPr>
          <p:cNvSpPr/>
          <p:nvPr/>
        </p:nvSpPr>
        <p:spPr>
          <a:xfrm>
            <a:off x="1766047" y="2707340"/>
            <a:ext cx="2895600" cy="288663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A42199-6F12-1D03-F7B2-713977798A0D}"/>
                  </a:ext>
                </a:extLst>
              </p:cNvPr>
              <p:cNvSpPr txBox="1"/>
              <p:nvPr/>
            </p:nvSpPr>
            <p:spPr>
              <a:xfrm>
                <a:off x="2423533" y="4979914"/>
                <a:ext cx="158799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PH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sSubSup>
                        <m:sSubSupPr>
                          <m:ctrlP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PH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A42199-6F12-1D03-F7B2-713977798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33" y="4979914"/>
                <a:ext cx="1587999" cy="5186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75F7A5C-1917-1EE9-AC9D-048511D71D4D}"/>
              </a:ext>
            </a:extLst>
          </p:cNvPr>
          <p:cNvGrpSpPr/>
          <p:nvPr/>
        </p:nvGrpSpPr>
        <p:grpSpPr>
          <a:xfrm>
            <a:off x="3289253" y="4008914"/>
            <a:ext cx="377313" cy="349781"/>
            <a:chOff x="3087848" y="3985193"/>
            <a:chExt cx="455452" cy="42221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CFDCC34-49F4-854E-62E4-BD1F85F99E2E}"/>
                </a:ext>
              </a:extLst>
            </p:cNvPr>
            <p:cNvSpPr/>
            <p:nvPr/>
          </p:nvSpPr>
          <p:spPr>
            <a:xfrm>
              <a:off x="3087848" y="3985193"/>
              <a:ext cx="455452" cy="42221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C46E7-08AB-2526-C537-B882291EB357}"/>
                    </a:ext>
                  </a:extLst>
                </p:cNvPr>
                <p:cNvSpPr txBox="1"/>
                <p:nvPr/>
              </p:nvSpPr>
              <p:spPr>
                <a:xfrm>
                  <a:off x="3183006" y="3995778"/>
                  <a:ext cx="339704" cy="3343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C46E7-08AB-2526-C537-B882291EB3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3006" y="3995778"/>
                  <a:ext cx="339704" cy="334363"/>
                </a:xfrm>
                <a:prstGeom prst="rect">
                  <a:avLst/>
                </a:prstGeom>
                <a:blipFill>
                  <a:blip r:embed="rId3"/>
                  <a:stretch>
                    <a:fillRect l="-13043" r="-6522" b="-15217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6DD2ECF-4FF1-798A-0DC6-A8A05370A50D}"/>
              </a:ext>
            </a:extLst>
          </p:cNvPr>
          <p:cNvSpPr/>
          <p:nvPr/>
        </p:nvSpPr>
        <p:spPr>
          <a:xfrm>
            <a:off x="6472518" y="3054636"/>
            <a:ext cx="2115673" cy="1817252"/>
          </a:xfrm>
          <a:custGeom>
            <a:avLst/>
            <a:gdLst>
              <a:gd name="connsiteX0" fmla="*/ 0 w 1434352"/>
              <a:gd name="connsiteY0" fmla="*/ 0 h 1434354"/>
              <a:gd name="connsiteX1" fmla="*/ 717176 w 1434352"/>
              <a:gd name="connsiteY1" fmla="*/ 1434353 h 1434354"/>
              <a:gd name="connsiteX2" fmla="*/ 1434352 w 1434352"/>
              <a:gd name="connsiteY2" fmla="*/ 8965 h 1434354"/>
              <a:gd name="connsiteX3" fmla="*/ 1434352 w 1434352"/>
              <a:gd name="connsiteY3" fmla="*/ 8965 h 1434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4352" h="1434354">
                <a:moveTo>
                  <a:pt x="0" y="0"/>
                </a:moveTo>
                <a:cubicBezTo>
                  <a:pt x="239058" y="716429"/>
                  <a:pt x="478117" y="1432859"/>
                  <a:pt x="717176" y="1434353"/>
                </a:cubicBezTo>
                <a:cubicBezTo>
                  <a:pt x="956235" y="1435847"/>
                  <a:pt x="1434352" y="8965"/>
                  <a:pt x="1434352" y="8965"/>
                </a:cubicBezTo>
                <a:lnTo>
                  <a:pt x="1434352" y="8965"/>
                </a:lnTo>
              </a:path>
            </a:pathLst>
          </a:cu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82C73-1465-024F-E4E7-8106332EB568}"/>
              </a:ext>
            </a:extLst>
          </p:cNvPr>
          <p:cNvSpPr/>
          <p:nvPr/>
        </p:nvSpPr>
        <p:spPr>
          <a:xfrm>
            <a:off x="6082555" y="2707340"/>
            <a:ext cx="2895600" cy="28866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2B08E2-CE1F-1408-BB46-D481056904D3}"/>
                  </a:ext>
                </a:extLst>
              </p:cNvPr>
              <p:cNvSpPr txBox="1"/>
              <p:nvPr/>
            </p:nvSpPr>
            <p:spPr>
              <a:xfrm>
                <a:off x="6740041" y="4979914"/>
                <a:ext cx="1519647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PH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Sup>
                        <m:sSubSupPr>
                          <m:ctrlP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PH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2B08E2-CE1F-1408-BB46-D48105690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041" y="4979914"/>
                <a:ext cx="1519647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D71DCC1E-3A8D-0CCC-E061-D779F6199958}"/>
              </a:ext>
            </a:extLst>
          </p:cNvPr>
          <p:cNvGrpSpPr/>
          <p:nvPr/>
        </p:nvGrpSpPr>
        <p:grpSpPr>
          <a:xfrm>
            <a:off x="6969262" y="4008914"/>
            <a:ext cx="377313" cy="349781"/>
            <a:chOff x="3087848" y="3985193"/>
            <a:chExt cx="455452" cy="422218"/>
          </a:xfrm>
          <a:solidFill>
            <a:srgbClr val="C00000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5E420B9-5E9F-EFB9-38A8-1BBA3A1A48BA}"/>
                </a:ext>
              </a:extLst>
            </p:cNvPr>
            <p:cNvSpPr/>
            <p:nvPr/>
          </p:nvSpPr>
          <p:spPr>
            <a:xfrm>
              <a:off x="3087848" y="3985193"/>
              <a:ext cx="455452" cy="422218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8CCC62F-49DC-6AC6-D958-B63ADAE9A318}"/>
                    </a:ext>
                  </a:extLst>
                </p:cNvPr>
                <p:cNvSpPr txBox="1"/>
                <p:nvPr/>
              </p:nvSpPr>
              <p:spPr>
                <a:xfrm>
                  <a:off x="3150541" y="3995778"/>
                  <a:ext cx="333280" cy="3343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PH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PH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8CCC62F-49DC-6AC6-D958-B63ADAE9A3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0541" y="3995778"/>
                  <a:ext cx="333280" cy="334363"/>
                </a:xfrm>
                <a:prstGeom prst="rect">
                  <a:avLst/>
                </a:prstGeom>
                <a:blipFill>
                  <a:blip r:embed="rId5"/>
                  <a:stretch>
                    <a:fillRect l="-13333" r="-6667" b="-15217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B36E93-3934-3F1D-E69F-39498A4ADEBE}"/>
                  </a:ext>
                </a:extLst>
              </p:cNvPr>
              <p:cNvSpPr txBox="1"/>
              <p:nvPr/>
            </p:nvSpPr>
            <p:spPr>
              <a:xfrm>
                <a:off x="4204447" y="2717037"/>
                <a:ext cx="3200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B36E93-3934-3F1D-E69F-39498A4AD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447" y="2717037"/>
                <a:ext cx="320085" cy="369332"/>
              </a:xfrm>
              <a:prstGeom prst="rect">
                <a:avLst/>
              </a:prstGeom>
              <a:blipFill>
                <a:blip r:embed="rId6"/>
                <a:stretch>
                  <a:fillRect r="-1346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2F89B4-DE78-E132-589F-E61E5823B699}"/>
                  </a:ext>
                </a:extLst>
              </p:cNvPr>
              <p:cNvSpPr txBox="1"/>
              <p:nvPr/>
            </p:nvSpPr>
            <p:spPr>
              <a:xfrm>
                <a:off x="8568424" y="2717037"/>
                <a:ext cx="3200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2F89B4-DE78-E132-589F-E61E5823B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424" y="2717037"/>
                <a:ext cx="320085" cy="369332"/>
              </a:xfrm>
              <a:prstGeom prst="rect">
                <a:avLst/>
              </a:prstGeom>
              <a:blipFill>
                <a:blip r:embed="rId7"/>
                <a:stretch>
                  <a:fillRect r="-1153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096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084-0A12-B46E-4195-7081D7FB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817DEE0-294D-D9AA-2160-29233CA8201A}"/>
              </a:ext>
            </a:extLst>
          </p:cNvPr>
          <p:cNvGrpSpPr/>
          <p:nvPr/>
        </p:nvGrpSpPr>
        <p:grpSpPr>
          <a:xfrm>
            <a:off x="1766047" y="2707340"/>
            <a:ext cx="2895600" cy="2886635"/>
            <a:chOff x="1766047" y="2707340"/>
            <a:chExt cx="2895600" cy="2886635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CFBA18-D3CF-1518-BAF6-F39A6EBEAA7F}"/>
                </a:ext>
              </a:extLst>
            </p:cNvPr>
            <p:cNvSpPr/>
            <p:nvPr/>
          </p:nvSpPr>
          <p:spPr>
            <a:xfrm>
              <a:off x="2357719" y="3164827"/>
              <a:ext cx="1719629" cy="1719631"/>
            </a:xfrm>
            <a:custGeom>
              <a:avLst/>
              <a:gdLst>
                <a:gd name="connsiteX0" fmla="*/ 0 w 1434352"/>
                <a:gd name="connsiteY0" fmla="*/ 0 h 1434354"/>
                <a:gd name="connsiteX1" fmla="*/ 717176 w 1434352"/>
                <a:gd name="connsiteY1" fmla="*/ 1434353 h 1434354"/>
                <a:gd name="connsiteX2" fmla="*/ 1434352 w 1434352"/>
                <a:gd name="connsiteY2" fmla="*/ 8965 h 1434354"/>
                <a:gd name="connsiteX3" fmla="*/ 1434352 w 1434352"/>
                <a:gd name="connsiteY3" fmla="*/ 8965 h 143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4352" h="1434354">
                  <a:moveTo>
                    <a:pt x="0" y="0"/>
                  </a:moveTo>
                  <a:cubicBezTo>
                    <a:pt x="239058" y="716429"/>
                    <a:pt x="478117" y="1432859"/>
                    <a:pt x="717176" y="1434353"/>
                  </a:cubicBezTo>
                  <a:cubicBezTo>
                    <a:pt x="956235" y="1435847"/>
                    <a:pt x="1434352" y="8965"/>
                    <a:pt x="1434352" y="8965"/>
                  </a:cubicBezTo>
                  <a:lnTo>
                    <a:pt x="1434352" y="8965"/>
                  </a:lnTo>
                </a:path>
              </a:pathLst>
            </a:custGeom>
            <a:noFill/>
            <a:ln w="19050"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735AD3-2523-13BF-2D86-B27D251F0D9B}"/>
                </a:ext>
              </a:extLst>
            </p:cNvPr>
            <p:cNvSpPr/>
            <p:nvPr/>
          </p:nvSpPr>
          <p:spPr>
            <a:xfrm>
              <a:off x="1766047" y="2707340"/>
              <a:ext cx="2895600" cy="2886635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EA42199-6F12-1D03-F7B2-713977798A0D}"/>
                    </a:ext>
                  </a:extLst>
                </p:cNvPr>
                <p:cNvSpPr txBox="1"/>
                <p:nvPr/>
              </p:nvSpPr>
              <p:spPr>
                <a:xfrm>
                  <a:off x="2423533" y="4979914"/>
                  <a:ext cx="1587999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PH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PH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PH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PH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PH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PH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PH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sSubSup>
                          <m:sSubSupPr>
                            <m:ctrlPr>
                              <a:rPr lang="en-PH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PH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PH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PH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PH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EA42199-6F12-1D03-F7B2-713977798A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3533" y="4979914"/>
                  <a:ext cx="1587999" cy="51860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75F7A5C-1917-1EE9-AC9D-048511D71D4D}"/>
                </a:ext>
              </a:extLst>
            </p:cNvPr>
            <p:cNvGrpSpPr/>
            <p:nvPr/>
          </p:nvGrpSpPr>
          <p:grpSpPr>
            <a:xfrm>
              <a:off x="3289253" y="4008914"/>
              <a:ext cx="377313" cy="349781"/>
              <a:chOff x="3087848" y="3985193"/>
              <a:chExt cx="455452" cy="422218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CFDCC34-49F4-854E-62E4-BD1F85F99E2E}"/>
                  </a:ext>
                </a:extLst>
              </p:cNvPr>
              <p:cNvSpPr/>
              <p:nvPr/>
            </p:nvSpPr>
            <p:spPr>
              <a:xfrm>
                <a:off x="3087848" y="3985193"/>
                <a:ext cx="455452" cy="42221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07C46E7-08AB-2526-C537-B882291EB357}"/>
                      </a:ext>
                    </a:extLst>
                  </p:cNvPr>
                  <p:cNvSpPr txBox="1"/>
                  <p:nvPr/>
                </p:nvSpPr>
                <p:spPr>
                  <a:xfrm>
                    <a:off x="3183006" y="3995778"/>
                    <a:ext cx="339704" cy="3343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PH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07C46E7-08AB-2526-C537-B882291EB3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83006" y="3995778"/>
                    <a:ext cx="339704" cy="33436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3043" r="-652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7B36E93-3934-3F1D-E69F-39498A4ADEBE}"/>
                    </a:ext>
                  </a:extLst>
                </p:cNvPr>
                <p:cNvSpPr txBox="1"/>
                <p:nvPr/>
              </p:nvSpPr>
              <p:spPr>
                <a:xfrm>
                  <a:off x="4204447" y="2717037"/>
                  <a:ext cx="32008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PH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7B36E93-3934-3F1D-E69F-39498A4ADE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447" y="2717037"/>
                  <a:ext cx="320085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3462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3213E4-D7CF-84D1-1868-E7B43610A2B7}"/>
              </a:ext>
            </a:extLst>
          </p:cNvPr>
          <p:cNvGrpSpPr/>
          <p:nvPr/>
        </p:nvGrpSpPr>
        <p:grpSpPr>
          <a:xfrm>
            <a:off x="6082555" y="2707340"/>
            <a:ext cx="2895600" cy="2886635"/>
            <a:chOff x="6082555" y="2707340"/>
            <a:chExt cx="2895600" cy="288663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6DD2ECF-4FF1-798A-0DC6-A8A05370A50D}"/>
                </a:ext>
              </a:extLst>
            </p:cNvPr>
            <p:cNvSpPr/>
            <p:nvPr/>
          </p:nvSpPr>
          <p:spPr>
            <a:xfrm>
              <a:off x="6472518" y="3054636"/>
              <a:ext cx="2115673" cy="1817252"/>
            </a:xfrm>
            <a:custGeom>
              <a:avLst/>
              <a:gdLst>
                <a:gd name="connsiteX0" fmla="*/ 0 w 1434352"/>
                <a:gd name="connsiteY0" fmla="*/ 0 h 1434354"/>
                <a:gd name="connsiteX1" fmla="*/ 717176 w 1434352"/>
                <a:gd name="connsiteY1" fmla="*/ 1434353 h 1434354"/>
                <a:gd name="connsiteX2" fmla="*/ 1434352 w 1434352"/>
                <a:gd name="connsiteY2" fmla="*/ 8965 h 1434354"/>
                <a:gd name="connsiteX3" fmla="*/ 1434352 w 1434352"/>
                <a:gd name="connsiteY3" fmla="*/ 8965 h 143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4352" h="1434354">
                  <a:moveTo>
                    <a:pt x="0" y="0"/>
                  </a:moveTo>
                  <a:cubicBezTo>
                    <a:pt x="239058" y="716429"/>
                    <a:pt x="478117" y="1432859"/>
                    <a:pt x="717176" y="1434353"/>
                  </a:cubicBezTo>
                  <a:cubicBezTo>
                    <a:pt x="956235" y="1435847"/>
                    <a:pt x="1434352" y="8965"/>
                    <a:pt x="1434352" y="8965"/>
                  </a:cubicBezTo>
                  <a:lnTo>
                    <a:pt x="1434352" y="8965"/>
                  </a:ln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982C73-1465-024F-E4E7-8106332EB568}"/>
                </a:ext>
              </a:extLst>
            </p:cNvPr>
            <p:cNvSpPr/>
            <p:nvPr/>
          </p:nvSpPr>
          <p:spPr>
            <a:xfrm>
              <a:off x="6082555" y="2707340"/>
              <a:ext cx="2895600" cy="288663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32B08E2-CE1F-1408-BB46-D481056904D3}"/>
                    </a:ext>
                  </a:extLst>
                </p:cNvPr>
                <p:cNvSpPr txBox="1"/>
                <p:nvPr/>
              </p:nvSpPr>
              <p:spPr>
                <a:xfrm>
                  <a:off x="6740041" y="4979914"/>
                  <a:ext cx="1524969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PH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PH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PH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PH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PH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PH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PH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sSubSup>
                          <m:sSubSupPr>
                            <m:ctrlPr>
                              <a:rPr lang="en-PH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PH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PH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PH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PH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32B08E2-CE1F-1408-BB46-D48105690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041" y="4979914"/>
                  <a:ext cx="1524969" cy="51860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71DCC1E-3A8D-0CCC-E061-D779F6199958}"/>
                </a:ext>
              </a:extLst>
            </p:cNvPr>
            <p:cNvGrpSpPr/>
            <p:nvPr/>
          </p:nvGrpSpPr>
          <p:grpSpPr>
            <a:xfrm>
              <a:off x="6969262" y="4008914"/>
              <a:ext cx="377313" cy="349781"/>
              <a:chOff x="3087848" y="3985193"/>
              <a:chExt cx="455452" cy="422218"/>
            </a:xfrm>
            <a:solidFill>
              <a:srgbClr val="C00000"/>
            </a:solidFill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5E420B9-5E9F-EFB9-38A8-1BBA3A1A48BA}"/>
                  </a:ext>
                </a:extLst>
              </p:cNvPr>
              <p:cNvSpPr/>
              <p:nvPr/>
            </p:nvSpPr>
            <p:spPr>
              <a:xfrm>
                <a:off x="3087848" y="3985193"/>
                <a:ext cx="455452" cy="422218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8CCC62F-49DC-6AC6-D958-B63ADAE9A318}"/>
                      </a:ext>
                    </a:extLst>
                  </p:cNvPr>
                  <p:cNvSpPr txBox="1"/>
                  <p:nvPr/>
                </p:nvSpPr>
                <p:spPr>
                  <a:xfrm>
                    <a:off x="3150541" y="3995778"/>
                    <a:ext cx="333280" cy="3343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PH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8CCC62F-49DC-6AC6-D958-B63ADAE9A3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50541" y="3995778"/>
                    <a:ext cx="333280" cy="3343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3333" r="-6667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2F89B4-DE78-E132-589F-E61E5823B699}"/>
                    </a:ext>
                  </a:extLst>
                </p:cNvPr>
                <p:cNvSpPr txBox="1"/>
                <p:nvPr/>
              </p:nvSpPr>
              <p:spPr>
                <a:xfrm>
                  <a:off x="8568424" y="2717037"/>
                  <a:ext cx="32008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PH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PH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2F89B4-DE78-E132-589F-E61E5823B6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8424" y="2717037"/>
                  <a:ext cx="320085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153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CAC72F4-CDB7-1DAB-DAD3-48DD0BC7C005}"/>
              </a:ext>
            </a:extLst>
          </p:cNvPr>
          <p:cNvGrpSpPr/>
          <p:nvPr/>
        </p:nvGrpSpPr>
        <p:grpSpPr>
          <a:xfrm>
            <a:off x="4839349" y="2044558"/>
            <a:ext cx="878544" cy="1325563"/>
            <a:chOff x="4814047" y="2321859"/>
            <a:chExt cx="878544" cy="1325563"/>
          </a:xfrm>
        </p:grpSpPr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1FEC4C9C-2DC7-FCB4-D51B-BB3469FE0B9D}"/>
                </a:ext>
              </a:extLst>
            </p:cNvPr>
            <p:cNvSpPr/>
            <p:nvPr/>
          </p:nvSpPr>
          <p:spPr>
            <a:xfrm>
              <a:off x="4814047" y="2321859"/>
              <a:ext cx="878544" cy="1325563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C414D38B-008A-CC19-D066-E53E4476CB1B}"/>
                </a:ext>
              </a:extLst>
            </p:cNvPr>
            <p:cNvSpPr/>
            <p:nvPr/>
          </p:nvSpPr>
          <p:spPr>
            <a:xfrm flipH="1">
              <a:off x="4814047" y="2321859"/>
              <a:ext cx="878544" cy="1325563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B288B0C-9EAD-1176-F5D9-3F505B3FBADA}"/>
              </a:ext>
            </a:extLst>
          </p:cNvPr>
          <p:cNvGrpSpPr/>
          <p:nvPr/>
        </p:nvGrpSpPr>
        <p:grpSpPr>
          <a:xfrm>
            <a:off x="3677203" y="1576140"/>
            <a:ext cx="878544" cy="1325563"/>
            <a:chOff x="4814047" y="2321859"/>
            <a:chExt cx="878544" cy="1325563"/>
          </a:xfrm>
        </p:grpSpPr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55E1F0DC-0D48-DC94-9AF5-7F527DEEB7AD}"/>
                </a:ext>
              </a:extLst>
            </p:cNvPr>
            <p:cNvSpPr/>
            <p:nvPr/>
          </p:nvSpPr>
          <p:spPr>
            <a:xfrm>
              <a:off x="4814047" y="2321859"/>
              <a:ext cx="878544" cy="1325563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8E95A992-E717-3158-DF78-21A5707D83DA}"/>
                </a:ext>
              </a:extLst>
            </p:cNvPr>
            <p:cNvSpPr/>
            <p:nvPr/>
          </p:nvSpPr>
          <p:spPr>
            <a:xfrm flipH="1">
              <a:off x="4814047" y="2321859"/>
              <a:ext cx="878544" cy="1325563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A8ACF34-CAAA-0A35-0A51-B36B063CBB28}"/>
              </a:ext>
            </a:extLst>
          </p:cNvPr>
          <p:cNvGrpSpPr/>
          <p:nvPr/>
        </p:nvGrpSpPr>
        <p:grpSpPr>
          <a:xfrm flipV="1">
            <a:off x="5609288" y="1160184"/>
            <a:ext cx="392207" cy="926275"/>
            <a:chOff x="4814047" y="2321859"/>
            <a:chExt cx="878544" cy="1325563"/>
          </a:xfrm>
        </p:grpSpPr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122084F4-CE5B-7ED5-FE62-9DE449CBB14E}"/>
                </a:ext>
              </a:extLst>
            </p:cNvPr>
            <p:cNvSpPr/>
            <p:nvPr/>
          </p:nvSpPr>
          <p:spPr>
            <a:xfrm>
              <a:off x="4814047" y="2321859"/>
              <a:ext cx="878544" cy="1325563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20E31C64-7BC8-3AD1-0BC2-FA1F49D8B8F9}"/>
                </a:ext>
              </a:extLst>
            </p:cNvPr>
            <p:cNvSpPr/>
            <p:nvPr/>
          </p:nvSpPr>
          <p:spPr>
            <a:xfrm flipH="1">
              <a:off x="4814047" y="2321859"/>
              <a:ext cx="878544" cy="1325563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</p:spTree>
    <p:extLst>
      <p:ext uri="{BB962C8B-B14F-4D97-AF65-F5344CB8AC3E}">
        <p14:creationId xmlns:p14="http://schemas.microsoft.com/office/powerpoint/2010/main" val="1752430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084-0A12-B46E-4195-7081D7FB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CCFBA18-D3CF-1518-BAF6-F39A6EBEAA7F}"/>
              </a:ext>
            </a:extLst>
          </p:cNvPr>
          <p:cNvSpPr/>
          <p:nvPr/>
        </p:nvSpPr>
        <p:spPr>
          <a:xfrm>
            <a:off x="2072493" y="3164827"/>
            <a:ext cx="1719629" cy="1719631"/>
          </a:xfrm>
          <a:custGeom>
            <a:avLst/>
            <a:gdLst>
              <a:gd name="connsiteX0" fmla="*/ 0 w 1434352"/>
              <a:gd name="connsiteY0" fmla="*/ 0 h 1434354"/>
              <a:gd name="connsiteX1" fmla="*/ 717176 w 1434352"/>
              <a:gd name="connsiteY1" fmla="*/ 1434353 h 1434354"/>
              <a:gd name="connsiteX2" fmla="*/ 1434352 w 1434352"/>
              <a:gd name="connsiteY2" fmla="*/ 8965 h 1434354"/>
              <a:gd name="connsiteX3" fmla="*/ 1434352 w 1434352"/>
              <a:gd name="connsiteY3" fmla="*/ 8965 h 1434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4352" h="1434354">
                <a:moveTo>
                  <a:pt x="0" y="0"/>
                </a:moveTo>
                <a:cubicBezTo>
                  <a:pt x="239058" y="716429"/>
                  <a:pt x="478117" y="1432859"/>
                  <a:pt x="717176" y="1434353"/>
                </a:cubicBezTo>
                <a:cubicBezTo>
                  <a:pt x="956235" y="1435847"/>
                  <a:pt x="1434352" y="8965"/>
                  <a:pt x="1434352" y="8965"/>
                </a:cubicBezTo>
                <a:lnTo>
                  <a:pt x="1434352" y="8965"/>
                </a:lnTo>
              </a:path>
            </a:pathLst>
          </a:custGeom>
          <a:noFill/>
          <a:ln w="1905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735AD3-2523-13BF-2D86-B27D251F0D9B}"/>
              </a:ext>
            </a:extLst>
          </p:cNvPr>
          <p:cNvSpPr/>
          <p:nvPr/>
        </p:nvSpPr>
        <p:spPr>
          <a:xfrm>
            <a:off x="1648601" y="2707340"/>
            <a:ext cx="2541924" cy="288663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A42199-6F12-1D03-F7B2-713977798A0D}"/>
                  </a:ext>
                </a:extLst>
              </p:cNvPr>
              <p:cNvSpPr txBox="1"/>
              <p:nvPr/>
            </p:nvSpPr>
            <p:spPr>
              <a:xfrm>
                <a:off x="2423533" y="4979914"/>
                <a:ext cx="158799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PH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sSubSup>
                        <m:sSubSupPr>
                          <m:ctrlP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PH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A42199-6F12-1D03-F7B2-713977798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33" y="4979914"/>
                <a:ext cx="1587999" cy="5186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75F7A5C-1917-1EE9-AC9D-048511D71D4D}"/>
              </a:ext>
            </a:extLst>
          </p:cNvPr>
          <p:cNvGrpSpPr/>
          <p:nvPr/>
        </p:nvGrpSpPr>
        <p:grpSpPr>
          <a:xfrm>
            <a:off x="3029194" y="3975358"/>
            <a:ext cx="377313" cy="349781"/>
            <a:chOff x="3087848" y="3985193"/>
            <a:chExt cx="455452" cy="42221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CFDCC34-49F4-854E-62E4-BD1F85F99E2E}"/>
                </a:ext>
              </a:extLst>
            </p:cNvPr>
            <p:cNvSpPr/>
            <p:nvPr/>
          </p:nvSpPr>
          <p:spPr>
            <a:xfrm>
              <a:off x="3087848" y="3985193"/>
              <a:ext cx="455452" cy="42221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C46E7-08AB-2526-C537-B882291EB357}"/>
                    </a:ext>
                  </a:extLst>
                </p:cNvPr>
                <p:cNvSpPr txBox="1"/>
                <p:nvPr/>
              </p:nvSpPr>
              <p:spPr>
                <a:xfrm>
                  <a:off x="3183006" y="3995778"/>
                  <a:ext cx="339704" cy="3343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C46E7-08AB-2526-C537-B882291EB3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3006" y="3995778"/>
                  <a:ext cx="339704" cy="334363"/>
                </a:xfrm>
                <a:prstGeom prst="rect">
                  <a:avLst/>
                </a:prstGeom>
                <a:blipFill>
                  <a:blip r:embed="rId3"/>
                  <a:stretch>
                    <a:fillRect l="-13043" r="-6522" b="-15556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B36E93-3934-3F1D-E69F-39498A4ADEBE}"/>
                  </a:ext>
                </a:extLst>
              </p:cNvPr>
              <p:cNvSpPr txBox="1"/>
              <p:nvPr/>
            </p:nvSpPr>
            <p:spPr>
              <a:xfrm>
                <a:off x="3767599" y="2709015"/>
                <a:ext cx="3200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B36E93-3934-3F1D-E69F-39498A4AD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599" y="2709015"/>
                <a:ext cx="320085" cy="369332"/>
              </a:xfrm>
              <a:prstGeom prst="rect">
                <a:avLst/>
              </a:prstGeom>
              <a:blipFill>
                <a:blip r:embed="rId4"/>
                <a:stretch>
                  <a:fillRect r="-1320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6DD2ECF-4FF1-798A-0DC6-A8A05370A50D}"/>
              </a:ext>
            </a:extLst>
          </p:cNvPr>
          <p:cNvSpPr/>
          <p:nvPr/>
        </p:nvSpPr>
        <p:spPr>
          <a:xfrm>
            <a:off x="5618751" y="3057779"/>
            <a:ext cx="2115673" cy="1817252"/>
          </a:xfrm>
          <a:custGeom>
            <a:avLst/>
            <a:gdLst>
              <a:gd name="connsiteX0" fmla="*/ 0 w 1434352"/>
              <a:gd name="connsiteY0" fmla="*/ 0 h 1434354"/>
              <a:gd name="connsiteX1" fmla="*/ 717176 w 1434352"/>
              <a:gd name="connsiteY1" fmla="*/ 1434353 h 1434354"/>
              <a:gd name="connsiteX2" fmla="*/ 1434352 w 1434352"/>
              <a:gd name="connsiteY2" fmla="*/ 8965 h 1434354"/>
              <a:gd name="connsiteX3" fmla="*/ 1434352 w 1434352"/>
              <a:gd name="connsiteY3" fmla="*/ 8965 h 1434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4352" h="1434354">
                <a:moveTo>
                  <a:pt x="0" y="0"/>
                </a:moveTo>
                <a:cubicBezTo>
                  <a:pt x="239058" y="716429"/>
                  <a:pt x="478117" y="1432859"/>
                  <a:pt x="717176" y="1434353"/>
                </a:cubicBezTo>
                <a:cubicBezTo>
                  <a:pt x="956235" y="1435847"/>
                  <a:pt x="1434352" y="8965"/>
                  <a:pt x="1434352" y="8965"/>
                </a:cubicBezTo>
                <a:lnTo>
                  <a:pt x="1434352" y="8965"/>
                </a:lnTo>
              </a:path>
            </a:pathLst>
          </a:cu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2B08E2-CE1F-1408-BB46-D481056904D3}"/>
                  </a:ext>
                </a:extLst>
              </p:cNvPr>
              <p:cNvSpPr txBox="1"/>
              <p:nvPr/>
            </p:nvSpPr>
            <p:spPr>
              <a:xfrm>
                <a:off x="5760439" y="4983057"/>
                <a:ext cx="1519647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PH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Sup>
                        <m:sSubSupPr>
                          <m:ctrlP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PH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2B08E2-CE1F-1408-BB46-D48105690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39" y="4983057"/>
                <a:ext cx="1519647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D71DCC1E-3A8D-0CCC-E061-D779F6199958}"/>
              </a:ext>
            </a:extLst>
          </p:cNvPr>
          <p:cNvGrpSpPr/>
          <p:nvPr/>
        </p:nvGrpSpPr>
        <p:grpSpPr>
          <a:xfrm>
            <a:off x="6098717" y="3978501"/>
            <a:ext cx="377313" cy="349781"/>
            <a:chOff x="3087848" y="3985193"/>
            <a:chExt cx="455452" cy="422218"/>
          </a:xfrm>
          <a:solidFill>
            <a:srgbClr val="C00000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5E420B9-5E9F-EFB9-38A8-1BBA3A1A48BA}"/>
                </a:ext>
              </a:extLst>
            </p:cNvPr>
            <p:cNvSpPr/>
            <p:nvPr/>
          </p:nvSpPr>
          <p:spPr>
            <a:xfrm>
              <a:off x="3087848" y="3985193"/>
              <a:ext cx="455452" cy="422218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8CCC62F-49DC-6AC6-D958-B63ADAE9A318}"/>
                    </a:ext>
                  </a:extLst>
                </p:cNvPr>
                <p:cNvSpPr txBox="1"/>
                <p:nvPr/>
              </p:nvSpPr>
              <p:spPr>
                <a:xfrm>
                  <a:off x="3150541" y="3995778"/>
                  <a:ext cx="333280" cy="3343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PH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PH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8CCC62F-49DC-6AC6-D958-B63ADAE9A3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0541" y="3995778"/>
                  <a:ext cx="333280" cy="334363"/>
                </a:xfrm>
                <a:prstGeom prst="rect">
                  <a:avLst/>
                </a:prstGeom>
                <a:blipFill>
                  <a:blip r:embed="rId6"/>
                  <a:stretch>
                    <a:fillRect l="-13333" r="-6667" b="-15217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2F89B4-DE78-E132-589F-E61E5823B699}"/>
                  </a:ext>
                </a:extLst>
              </p:cNvPr>
              <p:cNvSpPr txBox="1"/>
              <p:nvPr/>
            </p:nvSpPr>
            <p:spPr>
              <a:xfrm>
                <a:off x="7723046" y="2720180"/>
                <a:ext cx="3200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2F89B4-DE78-E132-589F-E61E5823B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046" y="2720180"/>
                <a:ext cx="320085" cy="369332"/>
              </a:xfrm>
              <a:prstGeom prst="rect">
                <a:avLst/>
              </a:prstGeom>
              <a:blipFill>
                <a:blip r:embed="rId7"/>
                <a:stretch>
                  <a:fillRect r="-1153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BEEBCE0-10CD-914C-4324-BAE62C973BAD}"/>
              </a:ext>
            </a:extLst>
          </p:cNvPr>
          <p:cNvGrpSpPr/>
          <p:nvPr/>
        </p:nvGrpSpPr>
        <p:grpSpPr>
          <a:xfrm>
            <a:off x="3396187" y="3903195"/>
            <a:ext cx="2699811" cy="561217"/>
            <a:chOff x="4189389" y="2226795"/>
            <a:chExt cx="2675760" cy="56121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CC4B584-6EFD-2861-A97A-4CAA3378DA15}"/>
                </a:ext>
              </a:extLst>
            </p:cNvPr>
            <p:cNvGrpSpPr/>
            <p:nvPr/>
          </p:nvGrpSpPr>
          <p:grpSpPr>
            <a:xfrm>
              <a:off x="5102951" y="2226795"/>
              <a:ext cx="369257" cy="557141"/>
              <a:chOff x="4814047" y="2321859"/>
              <a:chExt cx="878544" cy="1325563"/>
            </a:xfrm>
          </p:grpSpPr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04339318-DA60-254D-11DC-FFBBE70A21AF}"/>
                  </a:ext>
                </a:extLst>
              </p:cNvPr>
              <p:cNvSpPr/>
              <p:nvPr/>
            </p:nvSpPr>
            <p:spPr>
              <a:xfrm>
                <a:off x="4814047" y="2321859"/>
                <a:ext cx="878544" cy="132556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3193DDFE-7FF5-E469-8C34-12CBAAB47CD5}"/>
                  </a:ext>
                </a:extLst>
              </p:cNvPr>
              <p:cNvSpPr/>
              <p:nvPr/>
            </p:nvSpPr>
            <p:spPr>
              <a:xfrm flipH="1">
                <a:off x="4814047" y="2321859"/>
                <a:ext cx="878544" cy="132556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FC08F7-16F8-5BCA-32D7-82B5308642E6}"/>
                </a:ext>
              </a:extLst>
            </p:cNvPr>
            <p:cNvGrpSpPr/>
            <p:nvPr/>
          </p:nvGrpSpPr>
          <p:grpSpPr>
            <a:xfrm>
              <a:off x="5306145" y="2226795"/>
              <a:ext cx="369257" cy="557141"/>
              <a:chOff x="4814047" y="2321859"/>
              <a:chExt cx="878544" cy="1325563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61891CA0-77BA-E949-0441-14BB7C3AC5DA}"/>
                  </a:ext>
                </a:extLst>
              </p:cNvPr>
              <p:cNvSpPr/>
              <p:nvPr/>
            </p:nvSpPr>
            <p:spPr>
              <a:xfrm>
                <a:off x="4814047" y="2321859"/>
                <a:ext cx="878544" cy="132556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E6EDC98A-6F5D-A4F1-46D3-802881B3C712}"/>
                  </a:ext>
                </a:extLst>
              </p:cNvPr>
              <p:cNvSpPr/>
              <p:nvPr/>
            </p:nvSpPr>
            <p:spPr>
              <a:xfrm flipH="1">
                <a:off x="4814047" y="2321859"/>
                <a:ext cx="878544" cy="132556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991A29-E3B7-3FE5-966E-9B110E21E464}"/>
                </a:ext>
              </a:extLst>
            </p:cNvPr>
            <p:cNvGrpSpPr/>
            <p:nvPr/>
          </p:nvGrpSpPr>
          <p:grpSpPr>
            <a:xfrm flipV="1">
              <a:off x="5306145" y="2262018"/>
              <a:ext cx="164847" cy="389318"/>
              <a:chOff x="4814045" y="2321859"/>
              <a:chExt cx="878546" cy="1325563"/>
            </a:xfrm>
          </p:grpSpPr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4A9A2DA-C344-9BC3-F3A2-174E540D79DB}"/>
                  </a:ext>
                </a:extLst>
              </p:cNvPr>
              <p:cNvSpPr/>
              <p:nvPr/>
            </p:nvSpPr>
            <p:spPr>
              <a:xfrm>
                <a:off x="4814045" y="2321859"/>
                <a:ext cx="878544" cy="132556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47" name="Arc 46">
                <a:extLst>
                  <a:ext uri="{FF2B5EF4-FFF2-40B4-BE49-F238E27FC236}">
                    <a16:creationId xmlns:a16="http://schemas.microsoft.com/office/drawing/2014/main" id="{0583B475-1306-706A-0970-D45CF5B5D6F8}"/>
                  </a:ext>
                </a:extLst>
              </p:cNvPr>
              <p:cNvSpPr/>
              <p:nvPr/>
            </p:nvSpPr>
            <p:spPr>
              <a:xfrm flipH="1">
                <a:off x="4814047" y="2321859"/>
                <a:ext cx="878544" cy="132556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3750AFD-90B6-83A6-9002-A8E0D0426E5B}"/>
                </a:ext>
              </a:extLst>
            </p:cNvPr>
            <p:cNvGrpSpPr/>
            <p:nvPr/>
          </p:nvGrpSpPr>
          <p:grpSpPr>
            <a:xfrm flipV="1">
              <a:off x="5528512" y="2310706"/>
              <a:ext cx="147498" cy="340631"/>
              <a:chOff x="4814047" y="2321859"/>
              <a:chExt cx="878544" cy="1325563"/>
            </a:xfrm>
          </p:grpSpPr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3BDEE3F0-6047-8968-F043-2C9439B57050}"/>
                  </a:ext>
                </a:extLst>
              </p:cNvPr>
              <p:cNvSpPr/>
              <p:nvPr/>
            </p:nvSpPr>
            <p:spPr>
              <a:xfrm>
                <a:off x="4814047" y="2321859"/>
                <a:ext cx="878544" cy="132556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04D8127-3E97-2D80-1D3B-C7EAA9B4908E}"/>
                  </a:ext>
                </a:extLst>
              </p:cNvPr>
              <p:cNvSpPr/>
              <p:nvPr/>
            </p:nvSpPr>
            <p:spPr>
              <a:xfrm flipH="1">
                <a:off x="4814047" y="2321859"/>
                <a:ext cx="878544" cy="132556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F1C8AB8-5ABC-5E3A-E6ED-CD203102E1BC}"/>
                </a:ext>
              </a:extLst>
            </p:cNvPr>
            <p:cNvGrpSpPr/>
            <p:nvPr/>
          </p:nvGrpSpPr>
          <p:grpSpPr>
            <a:xfrm>
              <a:off x="5529729" y="2230871"/>
              <a:ext cx="369257" cy="557141"/>
              <a:chOff x="4814047" y="2321859"/>
              <a:chExt cx="878544" cy="1325563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4A24843A-461D-AFA6-6F98-56013BE02261}"/>
                  </a:ext>
                </a:extLst>
              </p:cNvPr>
              <p:cNvSpPr/>
              <p:nvPr/>
            </p:nvSpPr>
            <p:spPr>
              <a:xfrm>
                <a:off x="4814047" y="2321859"/>
                <a:ext cx="878544" cy="132556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FA13A3B2-D233-0A69-9644-EC800D0A13B0}"/>
                  </a:ext>
                </a:extLst>
              </p:cNvPr>
              <p:cNvSpPr/>
              <p:nvPr/>
            </p:nvSpPr>
            <p:spPr>
              <a:xfrm flipH="1">
                <a:off x="4814047" y="2321859"/>
                <a:ext cx="878544" cy="132556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E8173D-5B31-E4DF-D0D2-5225569BF51D}"/>
                </a:ext>
              </a:extLst>
            </p:cNvPr>
            <p:cNvGrpSpPr/>
            <p:nvPr/>
          </p:nvGrpSpPr>
          <p:grpSpPr>
            <a:xfrm flipV="1">
              <a:off x="5752503" y="2321733"/>
              <a:ext cx="146483" cy="340631"/>
              <a:chOff x="4814047" y="2321859"/>
              <a:chExt cx="878544" cy="1325563"/>
            </a:xfrm>
          </p:grpSpPr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9AF3F079-284D-CD53-02DF-67CAA5BF66C1}"/>
                  </a:ext>
                </a:extLst>
              </p:cNvPr>
              <p:cNvSpPr/>
              <p:nvPr/>
            </p:nvSpPr>
            <p:spPr>
              <a:xfrm>
                <a:off x="4814047" y="2321859"/>
                <a:ext cx="878544" cy="132556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FACBC3C9-AA50-C143-25CC-22D64B71EB72}"/>
                  </a:ext>
                </a:extLst>
              </p:cNvPr>
              <p:cNvSpPr/>
              <p:nvPr/>
            </p:nvSpPr>
            <p:spPr>
              <a:xfrm flipH="1">
                <a:off x="4814047" y="2321859"/>
                <a:ext cx="878544" cy="132556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665DC30-1F1F-CD84-EC66-189846B471B2}"/>
                </a:ext>
              </a:extLst>
            </p:cNvPr>
            <p:cNvGrpSpPr/>
            <p:nvPr/>
          </p:nvGrpSpPr>
          <p:grpSpPr>
            <a:xfrm>
              <a:off x="5753313" y="2227606"/>
              <a:ext cx="369257" cy="557141"/>
              <a:chOff x="4814047" y="2321859"/>
              <a:chExt cx="878544" cy="1325563"/>
            </a:xfrm>
          </p:grpSpPr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0AE566BB-E9A6-D8E1-DCCE-087BAB8B99AA}"/>
                  </a:ext>
                </a:extLst>
              </p:cNvPr>
              <p:cNvSpPr/>
              <p:nvPr/>
            </p:nvSpPr>
            <p:spPr>
              <a:xfrm>
                <a:off x="4814047" y="2321859"/>
                <a:ext cx="878544" cy="132556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C30CAE8E-BD98-8A18-FAC3-2B2E04CEEADC}"/>
                  </a:ext>
                </a:extLst>
              </p:cNvPr>
              <p:cNvSpPr/>
              <p:nvPr/>
            </p:nvSpPr>
            <p:spPr>
              <a:xfrm flipH="1">
                <a:off x="4814047" y="2321859"/>
                <a:ext cx="878544" cy="132556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7269F7-C0C4-1F9D-9B85-16794F8115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9389" y="2505366"/>
              <a:ext cx="937626" cy="687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1216359-F5A0-A7B6-9911-27C504EBF8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04021" y="2509441"/>
              <a:ext cx="761128" cy="279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F23DB097-7809-E6F6-D60A-7E49CC01BC2E}"/>
              </a:ext>
            </a:extLst>
          </p:cNvPr>
          <p:cNvSpPr/>
          <p:nvPr/>
        </p:nvSpPr>
        <p:spPr>
          <a:xfrm>
            <a:off x="5494051" y="2708967"/>
            <a:ext cx="2541924" cy="28866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96200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084-0A12-B46E-4195-7081D7FB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CCFBA18-D3CF-1518-BAF6-F39A6EBEAA7F}"/>
              </a:ext>
            </a:extLst>
          </p:cNvPr>
          <p:cNvSpPr/>
          <p:nvPr/>
        </p:nvSpPr>
        <p:spPr>
          <a:xfrm>
            <a:off x="2072493" y="3164827"/>
            <a:ext cx="1719629" cy="1719631"/>
          </a:xfrm>
          <a:custGeom>
            <a:avLst/>
            <a:gdLst>
              <a:gd name="connsiteX0" fmla="*/ 0 w 1434352"/>
              <a:gd name="connsiteY0" fmla="*/ 0 h 1434354"/>
              <a:gd name="connsiteX1" fmla="*/ 717176 w 1434352"/>
              <a:gd name="connsiteY1" fmla="*/ 1434353 h 1434354"/>
              <a:gd name="connsiteX2" fmla="*/ 1434352 w 1434352"/>
              <a:gd name="connsiteY2" fmla="*/ 8965 h 1434354"/>
              <a:gd name="connsiteX3" fmla="*/ 1434352 w 1434352"/>
              <a:gd name="connsiteY3" fmla="*/ 8965 h 1434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4352" h="1434354">
                <a:moveTo>
                  <a:pt x="0" y="0"/>
                </a:moveTo>
                <a:cubicBezTo>
                  <a:pt x="239058" y="716429"/>
                  <a:pt x="478117" y="1432859"/>
                  <a:pt x="717176" y="1434353"/>
                </a:cubicBezTo>
                <a:cubicBezTo>
                  <a:pt x="956235" y="1435847"/>
                  <a:pt x="1434352" y="8965"/>
                  <a:pt x="1434352" y="8965"/>
                </a:cubicBezTo>
                <a:lnTo>
                  <a:pt x="1434352" y="8965"/>
                </a:lnTo>
              </a:path>
            </a:pathLst>
          </a:custGeom>
          <a:noFill/>
          <a:ln w="1905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735AD3-2523-13BF-2D86-B27D251F0D9B}"/>
              </a:ext>
            </a:extLst>
          </p:cNvPr>
          <p:cNvSpPr/>
          <p:nvPr/>
        </p:nvSpPr>
        <p:spPr>
          <a:xfrm>
            <a:off x="1648601" y="2707340"/>
            <a:ext cx="2541924" cy="288663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A42199-6F12-1D03-F7B2-713977798A0D}"/>
                  </a:ext>
                </a:extLst>
              </p:cNvPr>
              <p:cNvSpPr txBox="1"/>
              <p:nvPr/>
            </p:nvSpPr>
            <p:spPr>
              <a:xfrm>
                <a:off x="2423533" y="4979914"/>
                <a:ext cx="158799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PH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sSubSup>
                        <m:sSubSupPr>
                          <m:ctrlP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PH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A42199-6F12-1D03-F7B2-713977798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33" y="4979914"/>
                <a:ext cx="1587999" cy="5186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75F7A5C-1917-1EE9-AC9D-048511D71D4D}"/>
              </a:ext>
            </a:extLst>
          </p:cNvPr>
          <p:cNvGrpSpPr/>
          <p:nvPr/>
        </p:nvGrpSpPr>
        <p:grpSpPr>
          <a:xfrm>
            <a:off x="3029194" y="3975358"/>
            <a:ext cx="377313" cy="349781"/>
            <a:chOff x="3087848" y="3985193"/>
            <a:chExt cx="455452" cy="42221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CFDCC34-49F4-854E-62E4-BD1F85F99E2E}"/>
                </a:ext>
              </a:extLst>
            </p:cNvPr>
            <p:cNvSpPr/>
            <p:nvPr/>
          </p:nvSpPr>
          <p:spPr>
            <a:xfrm>
              <a:off x="3087848" y="3985193"/>
              <a:ext cx="455452" cy="42221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C46E7-08AB-2526-C537-B882291EB357}"/>
                    </a:ext>
                  </a:extLst>
                </p:cNvPr>
                <p:cNvSpPr txBox="1"/>
                <p:nvPr/>
              </p:nvSpPr>
              <p:spPr>
                <a:xfrm>
                  <a:off x="3183006" y="3995778"/>
                  <a:ext cx="339704" cy="3343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C46E7-08AB-2526-C537-B882291EB3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3006" y="3995778"/>
                  <a:ext cx="339704" cy="334363"/>
                </a:xfrm>
                <a:prstGeom prst="rect">
                  <a:avLst/>
                </a:prstGeom>
                <a:blipFill>
                  <a:blip r:embed="rId3"/>
                  <a:stretch>
                    <a:fillRect l="-13043" r="-6522" b="-15556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B36E93-3934-3F1D-E69F-39498A4ADEBE}"/>
                  </a:ext>
                </a:extLst>
              </p:cNvPr>
              <p:cNvSpPr txBox="1"/>
              <p:nvPr/>
            </p:nvSpPr>
            <p:spPr>
              <a:xfrm>
                <a:off x="3767599" y="2709015"/>
                <a:ext cx="3200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B36E93-3934-3F1D-E69F-39498A4AD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599" y="2709015"/>
                <a:ext cx="320085" cy="369332"/>
              </a:xfrm>
              <a:prstGeom prst="rect">
                <a:avLst/>
              </a:prstGeom>
              <a:blipFill>
                <a:blip r:embed="rId4"/>
                <a:stretch>
                  <a:fillRect r="-1320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6DD2ECF-4FF1-798A-0DC6-A8A05370A50D}"/>
              </a:ext>
            </a:extLst>
          </p:cNvPr>
          <p:cNvSpPr/>
          <p:nvPr/>
        </p:nvSpPr>
        <p:spPr>
          <a:xfrm>
            <a:off x="5618751" y="3057779"/>
            <a:ext cx="2115673" cy="1817252"/>
          </a:xfrm>
          <a:custGeom>
            <a:avLst/>
            <a:gdLst>
              <a:gd name="connsiteX0" fmla="*/ 0 w 1434352"/>
              <a:gd name="connsiteY0" fmla="*/ 0 h 1434354"/>
              <a:gd name="connsiteX1" fmla="*/ 717176 w 1434352"/>
              <a:gd name="connsiteY1" fmla="*/ 1434353 h 1434354"/>
              <a:gd name="connsiteX2" fmla="*/ 1434352 w 1434352"/>
              <a:gd name="connsiteY2" fmla="*/ 8965 h 1434354"/>
              <a:gd name="connsiteX3" fmla="*/ 1434352 w 1434352"/>
              <a:gd name="connsiteY3" fmla="*/ 8965 h 1434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4352" h="1434354">
                <a:moveTo>
                  <a:pt x="0" y="0"/>
                </a:moveTo>
                <a:cubicBezTo>
                  <a:pt x="239058" y="716429"/>
                  <a:pt x="478117" y="1432859"/>
                  <a:pt x="717176" y="1434353"/>
                </a:cubicBezTo>
                <a:cubicBezTo>
                  <a:pt x="956235" y="1435847"/>
                  <a:pt x="1434352" y="8965"/>
                  <a:pt x="1434352" y="8965"/>
                </a:cubicBezTo>
                <a:lnTo>
                  <a:pt x="1434352" y="8965"/>
                </a:lnTo>
              </a:path>
            </a:pathLst>
          </a:cu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2B08E2-CE1F-1408-BB46-D481056904D3}"/>
                  </a:ext>
                </a:extLst>
              </p:cNvPr>
              <p:cNvSpPr txBox="1"/>
              <p:nvPr/>
            </p:nvSpPr>
            <p:spPr>
              <a:xfrm>
                <a:off x="5760439" y="4983057"/>
                <a:ext cx="152496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PH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Sup>
                        <m:sSubSupPr>
                          <m:ctrlP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PH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2B08E2-CE1F-1408-BB46-D48105690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39" y="4983057"/>
                <a:ext cx="1524969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D71DCC1E-3A8D-0CCC-E061-D779F6199958}"/>
              </a:ext>
            </a:extLst>
          </p:cNvPr>
          <p:cNvGrpSpPr/>
          <p:nvPr/>
        </p:nvGrpSpPr>
        <p:grpSpPr>
          <a:xfrm>
            <a:off x="6098717" y="3978501"/>
            <a:ext cx="377313" cy="349781"/>
            <a:chOff x="3087848" y="3985193"/>
            <a:chExt cx="455452" cy="422218"/>
          </a:xfrm>
          <a:solidFill>
            <a:srgbClr val="C00000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5E420B9-5E9F-EFB9-38A8-1BBA3A1A48BA}"/>
                </a:ext>
              </a:extLst>
            </p:cNvPr>
            <p:cNvSpPr/>
            <p:nvPr/>
          </p:nvSpPr>
          <p:spPr>
            <a:xfrm>
              <a:off x="3087848" y="3985193"/>
              <a:ext cx="455452" cy="422218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8CCC62F-49DC-6AC6-D958-B63ADAE9A318}"/>
                    </a:ext>
                  </a:extLst>
                </p:cNvPr>
                <p:cNvSpPr txBox="1"/>
                <p:nvPr/>
              </p:nvSpPr>
              <p:spPr>
                <a:xfrm>
                  <a:off x="3150541" y="3995778"/>
                  <a:ext cx="333280" cy="3343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PH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PH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8CCC62F-49DC-6AC6-D958-B63ADAE9A3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0541" y="3995778"/>
                  <a:ext cx="333280" cy="334363"/>
                </a:xfrm>
                <a:prstGeom prst="rect">
                  <a:avLst/>
                </a:prstGeom>
                <a:blipFill>
                  <a:blip r:embed="rId6"/>
                  <a:stretch>
                    <a:fillRect l="-13333" r="-6667" b="-15217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2F89B4-DE78-E132-589F-E61E5823B699}"/>
                  </a:ext>
                </a:extLst>
              </p:cNvPr>
              <p:cNvSpPr txBox="1"/>
              <p:nvPr/>
            </p:nvSpPr>
            <p:spPr>
              <a:xfrm>
                <a:off x="7723046" y="2720180"/>
                <a:ext cx="3200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2F89B4-DE78-E132-589F-E61E5823B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046" y="2720180"/>
                <a:ext cx="320085" cy="369332"/>
              </a:xfrm>
              <a:prstGeom prst="rect">
                <a:avLst/>
              </a:prstGeom>
              <a:blipFill>
                <a:blip r:embed="rId7"/>
                <a:stretch>
                  <a:fillRect r="-1153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F23DB097-7809-E6F6-D60A-7E49CC01BC2E}"/>
              </a:ext>
            </a:extLst>
          </p:cNvPr>
          <p:cNvSpPr/>
          <p:nvPr/>
        </p:nvSpPr>
        <p:spPr>
          <a:xfrm>
            <a:off x="5494051" y="2708967"/>
            <a:ext cx="2541924" cy="28866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31446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6084-0A12-B46E-4195-7081D7FB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CCFBA18-D3CF-1518-BAF6-F39A6EBEAA7F}"/>
              </a:ext>
            </a:extLst>
          </p:cNvPr>
          <p:cNvSpPr/>
          <p:nvPr/>
        </p:nvSpPr>
        <p:spPr>
          <a:xfrm>
            <a:off x="2072493" y="3164827"/>
            <a:ext cx="1719629" cy="1719631"/>
          </a:xfrm>
          <a:custGeom>
            <a:avLst/>
            <a:gdLst>
              <a:gd name="connsiteX0" fmla="*/ 0 w 1434352"/>
              <a:gd name="connsiteY0" fmla="*/ 0 h 1434354"/>
              <a:gd name="connsiteX1" fmla="*/ 717176 w 1434352"/>
              <a:gd name="connsiteY1" fmla="*/ 1434353 h 1434354"/>
              <a:gd name="connsiteX2" fmla="*/ 1434352 w 1434352"/>
              <a:gd name="connsiteY2" fmla="*/ 8965 h 1434354"/>
              <a:gd name="connsiteX3" fmla="*/ 1434352 w 1434352"/>
              <a:gd name="connsiteY3" fmla="*/ 8965 h 1434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4352" h="1434354">
                <a:moveTo>
                  <a:pt x="0" y="0"/>
                </a:moveTo>
                <a:cubicBezTo>
                  <a:pt x="239058" y="716429"/>
                  <a:pt x="478117" y="1432859"/>
                  <a:pt x="717176" y="1434353"/>
                </a:cubicBezTo>
                <a:cubicBezTo>
                  <a:pt x="956235" y="1435847"/>
                  <a:pt x="1434352" y="8965"/>
                  <a:pt x="1434352" y="8965"/>
                </a:cubicBezTo>
                <a:lnTo>
                  <a:pt x="1434352" y="8965"/>
                </a:lnTo>
              </a:path>
            </a:pathLst>
          </a:custGeom>
          <a:noFill/>
          <a:ln w="1905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735AD3-2523-13BF-2D86-B27D251F0D9B}"/>
              </a:ext>
            </a:extLst>
          </p:cNvPr>
          <p:cNvSpPr/>
          <p:nvPr/>
        </p:nvSpPr>
        <p:spPr>
          <a:xfrm>
            <a:off x="1648601" y="2707340"/>
            <a:ext cx="2541924" cy="288663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A42199-6F12-1D03-F7B2-713977798A0D}"/>
                  </a:ext>
                </a:extLst>
              </p:cNvPr>
              <p:cNvSpPr txBox="1"/>
              <p:nvPr/>
            </p:nvSpPr>
            <p:spPr>
              <a:xfrm>
                <a:off x="2423533" y="4979914"/>
                <a:ext cx="158799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PH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sSubSup>
                        <m:sSubSupPr>
                          <m:ctrlP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PH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A42199-6F12-1D03-F7B2-713977798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33" y="4979914"/>
                <a:ext cx="1587999" cy="5186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75F7A5C-1917-1EE9-AC9D-048511D71D4D}"/>
              </a:ext>
            </a:extLst>
          </p:cNvPr>
          <p:cNvGrpSpPr/>
          <p:nvPr/>
        </p:nvGrpSpPr>
        <p:grpSpPr>
          <a:xfrm>
            <a:off x="3029194" y="3975358"/>
            <a:ext cx="377313" cy="349781"/>
            <a:chOff x="3087848" y="3985193"/>
            <a:chExt cx="455452" cy="42221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CFDCC34-49F4-854E-62E4-BD1F85F99E2E}"/>
                </a:ext>
              </a:extLst>
            </p:cNvPr>
            <p:cNvSpPr/>
            <p:nvPr/>
          </p:nvSpPr>
          <p:spPr>
            <a:xfrm>
              <a:off x="3087848" y="3985193"/>
              <a:ext cx="455452" cy="42221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C46E7-08AB-2526-C537-B882291EB357}"/>
                    </a:ext>
                  </a:extLst>
                </p:cNvPr>
                <p:cNvSpPr txBox="1"/>
                <p:nvPr/>
              </p:nvSpPr>
              <p:spPr>
                <a:xfrm>
                  <a:off x="3183006" y="3995778"/>
                  <a:ext cx="339704" cy="3343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C46E7-08AB-2526-C537-B882291EB3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3006" y="3995778"/>
                  <a:ext cx="339704" cy="334363"/>
                </a:xfrm>
                <a:prstGeom prst="rect">
                  <a:avLst/>
                </a:prstGeom>
                <a:blipFill>
                  <a:blip r:embed="rId3"/>
                  <a:stretch>
                    <a:fillRect l="-13043" r="-6522" b="-15556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B36E93-3934-3F1D-E69F-39498A4ADEBE}"/>
                  </a:ext>
                </a:extLst>
              </p:cNvPr>
              <p:cNvSpPr txBox="1"/>
              <p:nvPr/>
            </p:nvSpPr>
            <p:spPr>
              <a:xfrm>
                <a:off x="3767599" y="2709015"/>
                <a:ext cx="3200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B36E93-3934-3F1D-E69F-39498A4AD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599" y="2709015"/>
                <a:ext cx="320085" cy="369332"/>
              </a:xfrm>
              <a:prstGeom prst="rect">
                <a:avLst/>
              </a:prstGeom>
              <a:blipFill>
                <a:blip r:embed="rId4"/>
                <a:stretch>
                  <a:fillRect r="-1320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6DD2ECF-4FF1-798A-0DC6-A8A05370A50D}"/>
              </a:ext>
            </a:extLst>
          </p:cNvPr>
          <p:cNvSpPr/>
          <p:nvPr/>
        </p:nvSpPr>
        <p:spPr>
          <a:xfrm>
            <a:off x="5618751" y="3057779"/>
            <a:ext cx="2115673" cy="1817252"/>
          </a:xfrm>
          <a:custGeom>
            <a:avLst/>
            <a:gdLst>
              <a:gd name="connsiteX0" fmla="*/ 0 w 1434352"/>
              <a:gd name="connsiteY0" fmla="*/ 0 h 1434354"/>
              <a:gd name="connsiteX1" fmla="*/ 717176 w 1434352"/>
              <a:gd name="connsiteY1" fmla="*/ 1434353 h 1434354"/>
              <a:gd name="connsiteX2" fmla="*/ 1434352 w 1434352"/>
              <a:gd name="connsiteY2" fmla="*/ 8965 h 1434354"/>
              <a:gd name="connsiteX3" fmla="*/ 1434352 w 1434352"/>
              <a:gd name="connsiteY3" fmla="*/ 8965 h 1434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4352" h="1434354">
                <a:moveTo>
                  <a:pt x="0" y="0"/>
                </a:moveTo>
                <a:cubicBezTo>
                  <a:pt x="239058" y="716429"/>
                  <a:pt x="478117" y="1432859"/>
                  <a:pt x="717176" y="1434353"/>
                </a:cubicBezTo>
                <a:cubicBezTo>
                  <a:pt x="956235" y="1435847"/>
                  <a:pt x="1434352" y="8965"/>
                  <a:pt x="1434352" y="8965"/>
                </a:cubicBezTo>
                <a:lnTo>
                  <a:pt x="1434352" y="8965"/>
                </a:lnTo>
              </a:path>
            </a:pathLst>
          </a:cu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2B08E2-CE1F-1408-BB46-D481056904D3}"/>
                  </a:ext>
                </a:extLst>
              </p:cNvPr>
              <p:cNvSpPr txBox="1"/>
              <p:nvPr/>
            </p:nvSpPr>
            <p:spPr>
              <a:xfrm>
                <a:off x="5760439" y="4983057"/>
                <a:ext cx="152496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PH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Sup>
                        <m:sSubSupPr>
                          <m:ctrlP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PH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2B08E2-CE1F-1408-BB46-D48105690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39" y="4983057"/>
                <a:ext cx="1524969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D71DCC1E-3A8D-0CCC-E061-D779F6199958}"/>
              </a:ext>
            </a:extLst>
          </p:cNvPr>
          <p:cNvGrpSpPr/>
          <p:nvPr/>
        </p:nvGrpSpPr>
        <p:grpSpPr>
          <a:xfrm>
            <a:off x="6098717" y="3978501"/>
            <a:ext cx="377313" cy="349781"/>
            <a:chOff x="3087848" y="3985193"/>
            <a:chExt cx="455452" cy="422218"/>
          </a:xfrm>
          <a:solidFill>
            <a:srgbClr val="C00000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5E420B9-5E9F-EFB9-38A8-1BBA3A1A48BA}"/>
                </a:ext>
              </a:extLst>
            </p:cNvPr>
            <p:cNvSpPr/>
            <p:nvPr/>
          </p:nvSpPr>
          <p:spPr>
            <a:xfrm>
              <a:off x="3087848" y="3985193"/>
              <a:ext cx="455452" cy="422218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8CCC62F-49DC-6AC6-D958-B63ADAE9A318}"/>
                    </a:ext>
                  </a:extLst>
                </p:cNvPr>
                <p:cNvSpPr txBox="1"/>
                <p:nvPr/>
              </p:nvSpPr>
              <p:spPr>
                <a:xfrm>
                  <a:off x="3150541" y="3995778"/>
                  <a:ext cx="333280" cy="3343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PH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PH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8CCC62F-49DC-6AC6-D958-B63ADAE9A3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0541" y="3995778"/>
                  <a:ext cx="333280" cy="334363"/>
                </a:xfrm>
                <a:prstGeom prst="rect">
                  <a:avLst/>
                </a:prstGeom>
                <a:blipFill>
                  <a:blip r:embed="rId6"/>
                  <a:stretch>
                    <a:fillRect l="-13333" r="-6667" b="-15217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2F89B4-DE78-E132-589F-E61E5823B699}"/>
                  </a:ext>
                </a:extLst>
              </p:cNvPr>
              <p:cNvSpPr txBox="1"/>
              <p:nvPr/>
            </p:nvSpPr>
            <p:spPr>
              <a:xfrm>
                <a:off x="7723046" y="2720180"/>
                <a:ext cx="3200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2F89B4-DE78-E132-589F-E61E5823B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046" y="2720180"/>
                <a:ext cx="320085" cy="369332"/>
              </a:xfrm>
              <a:prstGeom prst="rect">
                <a:avLst/>
              </a:prstGeom>
              <a:blipFill>
                <a:blip r:embed="rId7"/>
                <a:stretch>
                  <a:fillRect r="-1153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F23DB097-7809-E6F6-D60A-7E49CC01BC2E}"/>
              </a:ext>
            </a:extLst>
          </p:cNvPr>
          <p:cNvSpPr/>
          <p:nvPr/>
        </p:nvSpPr>
        <p:spPr>
          <a:xfrm>
            <a:off x="5494051" y="2708967"/>
            <a:ext cx="2541924" cy="28866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94E9F9-6DB6-388F-4681-F72E1350FEEB}"/>
              </a:ext>
            </a:extLst>
          </p:cNvPr>
          <p:cNvCxnSpPr>
            <a:cxnSpLocks/>
          </p:cNvCxnSpPr>
          <p:nvPr/>
        </p:nvCxnSpPr>
        <p:spPr>
          <a:xfrm>
            <a:off x="3389449" y="4151202"/>
            <a:ext cx="553901" cy="16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2563BE-FEAA-DB31-3979-FABEBD2C2C19}"/>
                  </a:ext>
                </a:extLst>
              </p:cNvPr>
              <p:cNvSpPr txBox="1"/>
              <p:nvPr/>
            </p:nvSpPr>
            <p:spPr>
              <a:xfrm>
                <a:off x="3220162" y="4122626"/>
                <a:ext cx="8953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sSub>
                        <m:sSubPr>
                          <m:ctrlPr>
                            <a:rPr lang="en-PH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2563BE-FEAA-DB31-3979-FABEBD2C2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162" y="4122626"/>
                <a:ext cx="89535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C94472-4C8E-20D0-2B2D-513A2F2B42B8}"/>
                  </a:ext>
                </a:extLst>
              </p:cNvPr>
              <p:cNvSpPr txBox="1"/>
              <p:nvPr/>
            </p:nvSpPr>
            <p:spPr>
              <a:xfrm>
                <a:off x="5443946" y="4124773"/>
                <a:ext cx="8953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sSub>
                        <m:sSubPr>
                          <m:ctrlPr>
                            <a:rPr lang="en-PH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C94472-4C8E-20D0-2B2D-513A2F2B4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946" y="4124773"/>
                <a:ext cx="89535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F84208-2681-379A-D37D-088518047E8F}"/>
              </a:ext>
            </a:extLst>
          </p:cNvPr>
          <p:cNvCxnSpPr>
            <a:cxnSpLocks/>
          </p:cNvCxnSpPr>
          <p:nvPr/>
        </p:nvCxnSpPr>
        <p:spPr>
          <a:xfrm flipH="1">
            <a:off x="5618751" y="4169298"/>
            <a:ext cx="4772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559801E-E676-812C-34DF-E6F723A4E837}"/>
              </a:ext>
            </a:extLst>
          </p:cNvPr>
          <p:cNvGrpSpPr/>
          <p:nvPr/>
        </p:nvGrpSpPr>
        <p:grpSpPr>
          <a:xfrm>
            <a:off x="9963419" y="2598490"/>
            <a:ext cx="1418104" cy="1376868"/>
            <a:chOff x="10008135" y="2587340"/>
            <a:chExt cx="1418104" cy="13768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3CC3C33-6955-F62C-6256-BA4CC15DA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008135" y="2893681"/>
              <a:ext cx="1070527" cy="1070527"/>
            </a:xfrm>
            <a:prstGeom prst="rect">
              <a:avLst/>
            </a:prstGeom>
          </p:spPr>
        </p:pic>
        <p:sp>
          <p:nvSpPr>
            <p:cNvPr id="24" name="Moon 23">
              <a:extLst>
                <a:ext uri="{FF2B5EF4-FFF2-40B4-BE49-F238E27FC236}">
                  <a16:creationId xmlns:a16="http://schemas.microsoft.com/office/drawing/2014/main" id="{E566FA8B-2838-B20B-220B-0474F141F01D}"/>
                </a:ext>
              </a:extLst>
            </p:cNvPr>
            <p:cNvSpPr/>
            <p:nvPr/>
          </p:nvSpPr>
          <p:spPr>
            <a:xfrm rot="7390478">
              <a:off x="10497318" y="2442596"/>
              <a:ext cx="570447" cy="1287395"/>
            </a:xfrm>
            <a:prstGeom prst="mo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EAA229-521D-760B-9855-D1316D3F6F84}"/>
                </a:ext>
              </a:extLst>
            </p:cNvPr>
            <p:cNvSpPr/>
            <p:nvPr/>
          </p:nvSpPr>
          <p:spPr>
            <a:xfrm rot="18661411">
              <a:off x="10119911" y="2806929"/>
              <a:ext cx="612680" cy="173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B757338-6A9D-19A4-8CCA-CF5357264048}"/>
                </a:ext>
              </a:extLst>
            </p:cNvPr>
            <p:cNvSpPr/>
            <p:nvPr/>
          </p:nvSpPr>
          <p:spPr>
            <a:xfrm rot="18661411">
              <a:off x="10708836" y="3384145"/>
              <a:ext cx="612680" cy="1721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2735A64-9AEE-6C08-52B5-DDF929D30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405" y="448405"/>
            <a:ext cx="5961190" cy="59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99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CCFBA18-D3CF-1518-BAF6-F39A6EBEAA7F}"/>
              </a:ext>
            </a:extLst>
          </p:cNvPr>
          <p:cNvSpPr/>
          <p:nvPr/>
        </p:nvSpPr>
        <p:spPr>
          <a:xfrm>
            <a:off x="2357719" y="3164827"/>
            <a:ext cx="1719629" cy="1719631"/>
          </a:xfrm>
          <a:custGeom>
            <a:avLst/>
            <a:gdLst>
              <a:gd name="connsiteX0" fmla="*/ 0 w 1434352"/>
              <a:gd name="connsiteY0" fmla="*/ 0 h 1434354"/>
              <a:gd name="connsiteX1" fmla="*/ 717176 w 1434352"/>
              <a:gd name="connsiteY1" fmla="*/ 1434353 h 1434354"/>
              <a:gd name="connsiteX2" fmla="*/ 1434352 w 1434352"/>
              <a:gd name="connsiteY2" fmla="*/ 8965 h 1434354"/>
              <a:gd name="connsiteX3" fmla="*/ 1434352 w 1434352"/>
              <a:gd name="connsiteY3" fmla="*/ 8965 h 1434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4352" h="1434354">
                <a:moveTo>
                  <a:pt x="0" y="0"/>
                </a:moveTo>
                <a:cubicBezTo>
                  <a:pt x="239058" y="716429"/>
                  <a:pt x="478117" y="1432859"/>
                  <a:pt x="717176" y="1434353"/>
                </a:cubicBezTo>
                <a:cubicBezTo>
                  <a:pt x="956235" y="1435847"/>
                  <a:pt x="1434352" y="8965"/>
                  <a:pt x="1434352" y="8965"/>
                </a:cubicBezTo>
                <a:lnTo>
                  <a:pt x="1434352" y="8965"/>
                </a:lnTo>
              </a:path>
            </a:pathLst>
          </a:custGeom>
          <a:noFill/>
          <a:ln w="1905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5E6084-0A12-B46E-4195-7081D7FB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735AD3-2523-13BF-2D86-B27D251F0D9B}"/>
              </a:ext>
            </a:extLst>
          </p:cNvPr>
          <p:cNvSpPr/>
          <p:nvPr/>
        </p:nvSpPr>
        <p:spPr>
          <a:xfrm>
            <a:off x="1766047" y="2707340"/>
            <a:ext cx="2895600" cy="288663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A42199-6F12-1D03-F7B2-713977798A0D}"/>
                  </a:ext>
                </a:extLst>
              </p:cNvPr>
              <p:cNvSpPr txBox="1"/>
              <p:nvPr/>
            </p:nvSpPr>
            <p:spPr>
              <a:xfrm>
                <a:off x="2423533" y="4979914"/>
                <a:ext cx="158799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PH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sSubSup>
                        <m:sSubSupPr>
                          <m:ctrlP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P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PH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A42199-6F12-1D03-F7B2-713977798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33" y="4979914"/>
                <a:ext cx="1587999" cy="5186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75F7A5C-1917-1EE9-AC9D-048511D71D4D}"/>
              </a:ext>
            </a:extLst>
          </p:cNvPr>
          <p:cNvGrpSpPr/>
          <p:nvPr/>
        </p:nvGrpSpPr>
        <p:grpSpPr>
          <a:xfrm>
            <a:off x="3289253" y="4008914"/>
            <a:ext cx="377313" cy="349781"/>
            <a:chOff x="3087848" y="3985193"/>
            <a:chExt cx="455452" cy="42221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CFDCC34-49F4-854E-62E4-BD1F85F99E2E}"/>
                </a:ext>
              </a:extLst>
            </p:cNvPr>
            <p:cNvSpPr/>
            <p:nvPr/>
          </p:nvSpPr>
          <p:spPr>
            <a:xfrm>
              <a:off x="3087848" y="3985193"/>
              <a:ext cx="455452" cy="42221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C46E7-08AB-2526-C537-B882291EB357}"/>
                    </a:ext>
                  </a:extLst>
                </p:cNvPr>
                <p:cNvSpPr txBox="1"/>
                <p:nvPr/>
              </p:nvSpPr>
              <p:spPr>
                <a:xfrm>
                  <a:off x="3183006" y="3995778"/>
                  <a:ext cx="339704" cy="3343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PH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C46E7-08AB-2526-C537-B882291EB3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3006" y="3995778"/>
                  <a:ext cx="339704" cy="334363"/>
                </a:xfrm>
                <a:prstGeom prst="rect">
                  <a:avLst/>
                </a:prstGeom>
                <a:blipFill>
                  <a:blip r:embed="rId3"/>
                  <a:stretch>
                    <a:fillRect l="-13043" r="-6522" b="-15217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5A9D84-CB78-6D50-BBF8-FBBD19B7FCC1}"/>
              </a:ext>
            </a:extLst>
          </p:cNvPr>
          <p:cNvGrpSpPr/>
          <p:nvPr/>
        </p:nvGrpSpPr>
        <p:grpSpPr>
          <a:xfrm>
            <a:off x="3666566" y="3903195"/>
            <a:ext cx="2311625" cy="561217"/>
            <a:chOff x="4459705" y="2226795"/>
            <a:chExt cx="2311625" cy="56121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CAC72F4-CDB7-1DAB-DAD3-48DD0BC7C005}"/>
                </a:ext>
              </a:extLst>
            </p:cNvPr>
            <p:cNvGrpSpPr/>
            <p:nvPr/>
          </p:nvGrpSpPr>
          <p:grpSpPr>
            <a:xfrm>
              <a:off x="5102951" y="2226795"/>
              <a:ext cx="369257" cy="557141"/>
              <a:chOff x="4814047" y="2321859"/>
              <a:chExt cx="878544" cy="1325563"/>
            </a:xfrm>
          </p:grpSpPr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1FEC4C9C-2DC7-FCB4-D51B-BB3469FE0B9D}"/>
                  </a:ext>
                </a:extLst>
              </p:cNvPr>
              <p:cNvSpPr/>
              <p:nvPr/>
            </p:nvSpPr>
            <p:spPr>
              <a:xfrm>
                <a:off x="4814047" y="2321859"/>
                <a:ext cx="878544" cy="132556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C414D38B-008A-CC19-D066-E53E4476CB1B}"/>
                  </a:ext>
                </a:extLst>
              </p:cNvPr>
              <p:cNvSpPr/>
              <p:nvPr/>
            </p:nvSpPr>
            <p:spPr>
              <a:xfrm flipH="1">
                <a:off x="4814047" y="2321859"/>
                <a:ext cx="878544" cy="132556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B288B0C-9EAD-1176-F5D9-3F505B3FBADA}"/>
                </a:ext>
              </a:extLst>
            </p:cNvPr>
            <p:cNvGrpSpPr/>
            <p:nvPr/>
          </p:nvGrpSpPr>
          <p:grpSpPr>
            <a:xfrm>
              <a:off x="5306145" y="2226795"/>
              <a:ext cx="369257" cy="557141"/>
              <a:chOff x="4814047" y="2321859"/>
              <a:chExt cx="878544" cy="1325563"/>
            </a:xfrm>
          </p:grpSpPr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55E1F0DC-0D48-DC94-9AF5-7F527DEEB7AD}"/>
                  </a:ext>
                </a:extLst>
              </p:cNvPr>
              <p:cNvSpPr/>
              <p:nvPr/>
            </p:nvSpPr>
            <p:spPr>
              <a:xfrm>
                <a:off x="4814047" y="2321859"/>
                <a:ext cx="878544" cy="132556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8E95A992-E717-3158-DF78-21A5707D83DA}"/>
                  </a:ext>
                </a:extLst>
              </p:cNvPr>
              <p:cNvSpPr/>
              <p:nvPr/>
            </p:nvSpPr>
            <p:spPr>
              <a:xfrm flipH="1">
                <a:off x="4814047" y="2321859"/>
                <a:ext cx="878544" cy="132556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278915C-46BC-E644-2F28-F00B0E320B4C}"/>
                </a:ext>
              </a:extLst>
            </p:cNvPr>
            <p:cNvGrpSpPr/>
            <p:nvPr/>
          </p:nvGrpSpPr>
          <p:grpSpPr>
            <a:xfrm flipV="1">
              <a:off x="5306145" y="2262018"/>
              <a:ext cx="164847" cy="389318"/>
              <a:chOff x="4814045" y="2321859"/>
              <a:chExt cx="878546" cy="1325563"/>
            </a:xfrm>
          </p:grpSpPr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B2D8C94C-21F6-4A0A-4491-2C4EEFF15C6D}"/>
                  </a:ext>
                </a:extLst>
              </p:cNvPr>
              <p:cNvSpPr/>
              <p:nvPr/>
            </p:nvSpPr>
            <p:spPr>
              <a:xfrm>
                <a:off x="4814045" y="2321859"/>
                <a:ext cx="878544" cy="132556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EBEE6C7D-EEA7-DA5F-C556-B93802F49516}"/>
                  </a:ext>
                </a:extLst>
              </p:cNvPr>
              <p:cNvSpPr/>
              <p:nvPr/>
            </p:nvSpPr>
            <p:spPr>
              <a:xfrm flipH="1">
                <a:off x="4814047" y="2321859"/>
                <a:ext cx="878544" cy="132556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D3D46E-4E5F-8081-8A4F-4BA881FB83B5}"/>
                </a:ext>
              </a:extLst>
            </p:cNvPr>
            <p:cNvGrpSpPr/>
            <p:nvPr/>
          </p:nvGrpSpPr>
          <p:grpSpPr>
            <a:xfrm flipV="1">
              <a:off x="5528512" y="2310706"/>
              <a:ext cx="147498" cy="340631"/>
              <a:chOff x="4814047" y="2321859"/>
              <a:chExt cx="878544" cy="1325563"/>
            </a:xfrm>
          </p:grpSpPr>
          <p:sp>
            <p:nvSpPr>
              <p:cNvPr id="8" name="Arc 7">
                <a:extLst>
                  <a:ext uri="{FF2B5EF4-FFF2-40B4-BE49-F238E27FC236}">
                    <a16:creationId xmlns:a16="http://schemas.microsoft.com/office/drawing/2014/main" id="{EBDC19EE-B195-DABF-0167-9A55544C8DC1}"/>
                  </a:ext>
                </a:extLst>
              </p:cNvPr>
              <p:cNvSpPr/>
              <p:nvPr/>
            </p:nvSpPr>
            <p:spPr>
              <a:xfrm>
                <a:off x="4814047" y="2321859"/>
                <a:ext cx="878544" cy="132556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308698AA-907F-5747-C324-98F0C1A01734}"/>
                  </a:ext>
                </a:extLst>
              </p:cNvPr>
              <p:cNvSpPr/>
              <p:nvPr/>
            </p:nvSpPr>
            <p:spPr>
              <a:xfrm flipH="1">
                <a:off x="4814047" y="2321859"/>
                <a:ext cx="878544" cy="132556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93F0103-94A7-4C70-D353-454FAA07108D}"/>
                </a:ext>
              </a:extLst>
            </p:cNvPr>
            <p:cNvGrpSpPr/>
            <p:nvPr/>
          </p:nvGrpSpPr>
          <p:grpSpPr>
            <a:xfrm>
              <a:off x="5529729" y="2230871"/>
              <a:ext cx="369257" cy="557141"/>
              <a:chOff x="4814047" y="2321859"/>
              <a:chExt cx="878544" cy="1325563"/>
            </a:xfrm>
          </p:grpSpPr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D0F6AB89-256A-D9DB-C2BB-B3E81AF84348}"/>
                  </a:ext>
                </a:extLst>
              </p:cNvPr>
              <p:cNvSpPr/>
              <p:nvPr/>
            </p:nvSpPr>
            <p:spPr>
              <a:xfrm>
                <a:off x="4814047" y="2321859"/>
                <a:ext cx="878544" cy="132556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6CD7BCC3-C0AC-326F-1BA1-F20EC9DE1EA5}"/>
                  </a:ext>
                </a:extLst>
              </p:cNvPr>
              <p:cNvSpPr/>
              <p:nvPr/>
            </p:nvSpPr>
            <p:spPr>
              <a:xfrm flipH="1">
                <a:off x="4814047" y="2321859"/>
                <a:ext cx="878544" cy="132556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B50DDE8-050B-64C4-8F4E-699E20FD2D8F}"/>
                </a:ext>
              </a:extLst>
            </p:cNvPr>
            <p:cNvGrpSpPr/>
            <p:nvPr/>
          </p:nvGrpSpPr>
          <p:grpSpPr>
            <a:xfrm flipV="1">
              <a:off x="5752503" y="2321733"/>
              <a:ext cx="146483" cy="340631"/>
              <a:chOff x="4814047" y="2321859"/>
              <a:chExt cx="878544" cy="1325563"/>
            </a:xfrm>
          </p:grpSpPr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A6F3A2A5-2511-476F-0B96-1069136EC890}"/>
                  </a:ext>
                </a:extLst>
              </p:cNvPr>
              <p:cNvSpPr/>
              <p:nvPr/>
            </p:nvSpPr>
            <p:spPr>
              <a:xfrm>
                <a:off x="4814047" y="2321859"/>
                <a:ext cx="878544" cy="132556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BE485556-0C26-B9CF-F28D-ADCC552D7607}"/>
                  </a:ext>
                </a:extLst>
              </p:cNvPr>
              <p:cNvSpPr/>
              <p:nvPr/>
            </p:nvSpPr>
            <p:spPr>
              <a:xfrm flipH="1">
                <a:off x="4814047" y="2321859"/>
                <a:ext cx="878544" cy="132556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248628A-684A-723D-A89E-FEF8313D92AC}"/>
                </a:ext>
              </a:extLst>
            </p:cNvPr>
            <p:cNvGrpSpPr/>
            <p:nvPr/>
          </p:nvGrpSpPr>
          <p:grpSpPr>
            <a:xfrm>
              <a:off x="5753313" y="2227606"/>
              <a:ext cx="369257" cy="557141"/>
              <a:chOff x="4814047" y="2321859"/>
              <a:chExt cx="878544" cy="1325563"/>
            </a:xfrm>
          </p:grpSpPr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010FA802-3758-0F02-60E6-3C958E22FF3F}"/>
                  </a:ext>
                </a:extLst>
              </p:cNvPr>
              <p:cNvSpPr/>
              <p:nvPr/>
            </p:nvSpPr>
            <p:spPr>
              <a:xfrm>
                <a:off x="4814047" y="2321859"/>
                <a:ext cx="878544" cy="132556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173C0E5-CED3-450D-703F-E99CBAA65B8C}"/>
                  </a:ext>
                </a:extLst>
              </p:cNvPr>
              <p:cNvSpPr/>
              <p:nvPr/>
            </p:nvSpPr>
            <p:spPr>
              <a:xfrm flipH="1">
                <a:off x="4814047" y="2321859"/>
                <a:ext cx="878544" cy="132556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16B928A-A157-38C5-1BF0-5E68EA2FE2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59705" y="2502568"/>
              <a:ext cx="667309" cy="279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A145155-76D4-3268-FCF4-08957053E8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04021" y="2509441"/>
              <a:ext cx="667309" cy="279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175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AF9582-8FC2-5569-11FC-3C6FEBF82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672" y="1534587"/>
            <a:ext cx="6066046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40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C164C9-8207-111B-C785-5D8415EA3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1" r="4987"/>
          <a:stretch/>
        </p:blipFill>
        <p:spPr>
          <a:xfrm>
            <a:off x="5989575" y="823830"/>
            <a:ext cx="5413531" cy="36792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3C2C88-9807-5231-3FE2-264703BC252B}"/>
              </a:ext>
            </a:extLst>
          </p:cNvPr>
          <p:cNvSpPr txBox="1"/>
          <p:nvPr/>
        </p:nvSpPr>
        <p:spPr>
          <a:xfrm>
            <a:off x="563665" y="769455"/>
            <a:ext cx="493056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H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Hair bundle oscillations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F665D2-14D3-0D56-F424-8A862625CD97}"/>
              </a:ext>
            </a:extLst>
          </p:cNvPr>
          <p:cNvSpPr txBox="1"/>
          <p:nvPr/>
        </p:nvSpPr>
        <p:spPr>
          <a:xfrm>
            <a:off x="5934676" y="769455"/>
            <a:ext cx="615092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H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Cellular sensor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1AD8F4-7182-372E-F697-B2862610299E}"/>
              </a:ext>
            </a:extLst>
          </p:cNvPr>
          <p:cNvGrpSpPr/>
          <p:nvPr/>
        </p:nvGrpSpPr>
        <p:grpSpPr>
          <a:xfrm>
            <a:off x="7942157" y="4445445"/>
            <a:ext cx="2133601" cy="792063"/>
            <a:chOff x="6332432" y="4587199"/>
            <a:chExt cx="2133601" cy="79206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F7722FF-2E91-19C6-8DA0-4B5DE4CA7536}"/>
                </a:ext>
              </a:extLst>
            </p:cNvPr>
            <p:cNvGrpSpPr/>
            <p:nvPr/>
          </p:nvGrpSpPr>
          <p:grpSpPr>
            <a:xfrm>
              <a:off x="6332432" y="4587199"/>
              <a:ext cx="2133601" cy="638175"/>
              <a:chOff x="1066799" y="4867275"/>
              <a:chExt cx="2133601" cy="638175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AD70BE8B-4F26-25F3-2B62-03E1A6284C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95450" y="5173235"/>
                <a:ext cx="878662" cy="0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E74254F-85DE-B764-B914-CCAD3C85F9D5}"/>
                  </a:ext>
                </a:extLst>
              </p:cNvPr>
              <p:cNvGrpSpPr/>
              <p:nvPr/>
            </p:nvGrpSpPr>
            <p:grpSpPr>
              <a:xfrm>
                <a:off x="2552699" y="4867275"/>
                <a:ext cx="647701" cy="638175"/>
                <a:chOff x="1066799" y="4867275"/>
                <a:chExt cx="647701" cy="638175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058375B5-1290-6CE4-7674-609C1CAEC4A2}"/>
                    </a:ext>
                  </a:extLst>
                </p:cNvPr>
                <p:cNvSpPr/>
                <p:nvPr/>
              </p:nvSpPr>
              <p:spPr>
                <a:xfrm>
                  <a:off x="1066799" y="4867275"/>
                  <a:ext cx="647701" cy="638175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4E32D254-E2BE-13D9-59D2-B48224FDBF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54144" y="5008333"/>
                      <a:ext cx="30514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PH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PH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PH" sz="2000" dirty="0"/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4E32D254-E2BE-13D9-59D2-B48224FDBF4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54144" y="5008333"/>
                      <a:ext cx="305148" cy="30777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0000" r="-8000" b="-1372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P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EE224DE-56C6-5796-68CA-107BC80C7E1F}"/>
                  </a:ext>
                </a:extLst>
              </p:cNvPr>
              <p:cNvGrpSpPr/>
              <p:nvPr/>
            </p:nvGrpSpPr>
            <p:grpSpPr>
              <a:xfrm>
                <a:off x="1066799" y="4867275"/>
                <a:ext cx="647701" cy="638175"/>
                <a:chOff x="1066799" y="4867275"/>
                <a:chExt cx="647701" cy="638175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89CB7592-D3C3-8DC2-B647-7235279D5022}"/>
                    </a:ext>
                  </a:extLst>
                </p:cNvPr>
                <p:cNvSpPr/>
                <p:nvPr/>
              </p:nvSpPr>
              <p:spPr>
                <a:xfrm>
                  <a:off x="1066799" y="4867275"/>
                  <a:ext cx="647701" cy="638175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41CC2D54-1C75-EE80-ED3C-E897421045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54144" y="5008333"/>
                      <a:ext cx="31111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PH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PH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PH" sz="2000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41CC2D54-1C75-EE80-ED3C-E897421045A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54144" y="5008333"/>
                      <a:ext cx="311111" cy="30777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1765" r="-7843" b="-156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P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6083149-92DE-7891-B935-B1A3F5B72804}"/>
                    </a:ext>
                  </a:extLst>
                </p:cNvPr>
                <p:cNvSpPr txBox="1"/>
                <p:nvPr/>
              </p:nvSpPr>
              <p:spPr>
                <a:xfrm>
                  <a:off x="6987295" y="5071485"/>
                  <a:ext cx="90056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PH" sz="2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PH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6083149-92DE-7891-B935-B1A3F5B728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7295" y="5071485"/>
                  <a:ext cx="900568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3378" r="-6081" b="-16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449026D-34DE-9DD0-850D-0BF0A589B5CC}"/>
              </a:ext>
            </a:extLst>
          </p:cNvPr>
          <p:cNvGrpSpPr/>
          <p:nvPr/>
        </p:nvGrpSpPr>
        <p:grpSpPr>
          <a:xfrm>
            <a:off x="1851418" y="4445445"/>
            <a:ext cx="2133601" cy="816204"/>
            <a:chOff x="1851418" y="4615774"/>
            <a:chExt cx="2133601" cy="81620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5E290B4-5B61-5AE8-B704-8BBACE52AA68}"/>
                </a:ext>
              </a:extLst>
            </p:cNvPr>
            <p:cNvGrpSpPr/>
            <p:nvPr/>
          </p:nvGrpSpPr>
          <p:grpSpPr>
            <a:xfrm>
              <a:off x="1851418" y="4615774"/>
              <a:ext cx="2133601" cy="638175"/>
              <a:chOff x="1066799" y="4867275"/>
              <a:chExt cx="2133601" cy="63817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4D1ADBA-81E8-BFE7-FF1B-0B539631B88F}"/>
                  </a:ext>
                </a:extLst>
              </p:cNvPr>
              <p:cNvGrpSpPr/>
              <p:nvPr/>
            </p:nvGrpSpPr>
            <p:grpSpPr>
              <a:xfrm>
                <a:off x="2552699" y="4867275"/>
                <a:ext cx="647701" cy="638175"/>
                <a:chOff x="1066799" y="4867275"/>
                <a:chExt cx="647701" cy="638175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13FF575A-FDB4-5575-371B-F005CD6FA21F}"/>
                    </a:ext>
                  </a:extLst>
                </p:cNvPr>
                <p:cNvSpPr/>
                <p:nvPr/>
              </p:nvSpPr>
              <p:spPr>
                <a:xfrm>
                  <a:off x="1066799" y="4867275"/>
                  <a:ext cx="647701" cy="638175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403CFB7-0C04-4739-97CD-2A71D8D6A1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54144" y="5008333"/>
                      <a:ext cx="30514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PH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PH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PH" sz="2000" dirty="0"/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403CFB7-0C04-4739-97CD-2A71D8D6A1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54144" y="5008333"/>
                      <a:ext cx="305148" cy="30777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0000" r="-8000" b="-1372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P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3995224-9E49-7C18-9EA0-7D6A6D6E39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6205" y="5133646"/>
                <a:ext cx="1027907" cy="0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2156575-6074-B7D5-09EC-3F973CB246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85925" y="5249435"/>
                <a:ext cx="878662" cy="0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1BFD5B0-1D94-5F25-0990-E4963B78BDF3}"/>
                  </a:ext>
                </a:extLst>
              </p:cNvPr>
              <p:cNvGrpSpPr/>
              <p:nvPr/>
            </p:nvGrpSpPr>
            <p:grpSpPr>
              <a:xfrm>
                <a:off x="1066799" y="4867275"/>
                <a:ext cx="647701" cy="638175"/>
                <a:chOff x="1066799" y="4867275"/>
                <a:chExt cx="647701" cy="638175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57535FDF-A820-42A7-871C-DCB7EA986950}"/>
                    </a:ext>
                  </a:extLst>
                </p:cNvPr>
                <p:cNvSpPr/>
                <p:nvPr/>
              </p:nvSpPr>
              <p:spPr>
                <a:xfrm>
                  <a:off x="1066799" y="4867275"/>
                  <a:ext cx="647701" cy="638175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129B3F05-0406-42C3-B600-5BD6CA8989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54144" y="5008333"/>
                      <a:ext cx="31111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PH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PH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PH" sz="2000" dirty="0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129B3F05-0406-42C3-B600-5BD6CA8989B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54144" y="5008333"/>
                      <a:ext cx="311111" cy="30777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9804" r="-9804" b="-156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P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4F94DE8-228B-53E7-2634-9A3D7AA9ED2D}"/>
                    </a:ext>
                  </a:extLst>
                </p:cNvPr>
                <p:cNvSpPr txBox="1"/>
                <p:nvPr/>
              </p:nvSpPr>
              <p:spPr>
                <a:xfrm>
                  <a:off x="2371477" y="5124201"/>
                  <a:ext cx="112922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PH" sz="20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  <m:r>
                          <a:rPr lang="en-PH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PH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PH" sz="2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4F94DE8-228B-53E7-2634-9A3D7AA9E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477" y="5124201"/>
                  <a:ext cx="1129220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2162" r="-2162" b="-16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7826D69-88C7-986F-0ADA-4CE4139852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363" y="1157639"/>
            <a:ext cx="5425910" cy="32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35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C164C9-8207-111B-C785-5D8415EA3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1" r="4987"/>
          <a:stretch/>
        </p:blipFill>
        <p:spPr>
          <a:xfrm>
            <a:off x="5771461" y="823830"/>
            <a:ext cx="5413531" cy="36792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F665D2-14D3-0D56-F424-8A862625CD97}"/>
              </a:ext>
            </a:extLst>
          </p:cNvPr>
          <p:cNvSpPr txBox="1"/>
          <p:nvPr/>
        </p:nvSpPr>
        <p:spPr>
          <a:xfrm>
            <a:off x="7547874" y="623775"/>
            <a:ext cx="234916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H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Cellular sensor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1AD8F4-7182-372E-F697-B2862610299E}"/>
              </a:ext>
            </a:extLst>
          </p:cNvPr>
          <p:cNvGrpSpPr/>
          <p:nvPr/>
        </p:nvGrpSpPr>
        <p:grpSpPr>
          <a:xfrm>
            <a:off x="7556263" y="4445445"/>
            <a:ext cx="2133601" cy="792063"/>
            <a:chOff x="6332432" y="4587199"/>
            <a:chExt cx="2133601" cy="79206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F7722FF-2E91-19C6-8DA0-4B5DE4CA7536}"/>
                </a:ext>
              </a:extLst>
            </p:cNvPr>
            <p:cNvGrpSpPr/>
            <p:nvPr/>
          </p:nvGrpSpPr>
          <p:grpSpPr>
            <a:xfrm>
              <a:off x="6332432" y="4587199"/>
              <a:ext cx="2133601" cy="638175"/>
              <a:chOff x="1066799" y="4867275"/>
              <a:chExt cx="2133601" cy="638175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AD70BE8B-4F26-25F3-2B62-03E1A6284C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95450" y="5173235"/>
                <a:ext cx="878662" cy="0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E74254F-85DE-B764-B914-CCAD3C85F9D5}"/>
                  </a:ext>
                </a:extLst>
              </p:cNvPr>
              <p:cNvGrpSpPr/>
              <p:nvPr/>
            </p:nvGrpSpPr>
            <p:grpSpPr>
              <a:xfrm>
                <a:off x="2552699" y="4867275"/>
                <a:ext cx="647701" cy="638175"/>
                <a:chOff x="1066799" y="4867275"/>
                <a:chExt cx="647701" cy="638175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058375B5-1290-6CE4-7674-609C1CAEC4A2}"/>
                    </a:ext>
                  </a:extLst>
                </p:cNvPr>
                <p:cNvSpPr/>
                <p:nvPr/>
              </p:nvSpPr>
              <p:spPr>
                <a:xfrm>
                  <a:off x="1066799" y="4867275"/>
                  <a:ext cx="647701" cy="638175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4E32D254-E2BE-13D9-59D2-B48224FDBF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54144" y="5008333"/>
                      <a:ext cx="30514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PH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PH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PH" sz="2000" dirty="0"/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4E32D254-E2BE-13D9-59D2-B48224FDBF4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54144" y="5008333"/>
                      <a:ext cx="305148" cy="30777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0000" r="-8000" b="-1372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P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EE224DE-56C6-5796-68CA-107BC80C7E1F}"/>
                  </a:ext>
                </a:extLst>
              </p:cNvPr>
              <p:cNvGrpSpPr/>
              <p:nvPr/>
            </p:nvGrpSpPr>
            <p:grpSpPr>
              <a:xfrm>
                <a:off x="1066799" y="4867275"/>
                <a:ext cx="647701" cy="638175"/>
                <a:chOff x="1066799" y="4867275"/>
                <a:chExt cx="647701" cy="638175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89CB7592-D3C3-8DC2-B647-7235279D5022}"/>
                    </a:ext>
                  </a:extLst>
                </p:cNvPr>
                <p:cNvSpPr/>
                <p:nvPr/>
              </p:nvSpPr>
              <p:spPr>
                <a:xfrm>
                  <a:off x="1066799" y="4867275"/>
                  <a:ext cx="647701" cy="638175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41CC2D54-1C75-EE80-ED3C-E897421045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54144" y="5008333"/>
                      <a:ext cx="31111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PH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PH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PH" sz="2000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41CC2D54-1C75-EE80-ED3C-E897421045A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54144" y="5008333"/>
                      <a:ext cx="311111" cy="30777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9804" r="-9804" b="-156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P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6083149-92DE-7891-B935-B1A3F5B72804}"/>
                    </a:ext>
                  </a:extLst>
                </p:cNvPr>
                <p:cNvSpPr txBox="1"/>
                <p:nvPr/>
              </p:nvSpPr>
              <p:spPr>
                <a:xfrm>
                  <a:off x="6987295" y="5071485"/>
                  <a:ext cx="90056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PH" sz="2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PH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6083149-92DE-7891-B935-B1A3F5B728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7295" y="5071485"/>
                  <a:ext cx="900568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4054" r="-5405" b="-16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42191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C164C9-8207-111B-C785-5D8415EA3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1" r="4987"/>
          <a:stretch/>
        </p:blipFill>
        <p:spPr>
          <a:xfrm>
            <a:off x="7673790" y="1142353"/>
            <a:ext cx="4428561" cy="30097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3C2C88-9807-5231-3FE2-264703BC252B}"/>
              </a:ext>
            </a:extLst>
          </p:cNvPr>
          <p:cNvSpPr txBox="1"/>
          <p:nvPr/>
        </p:nvSpPr>
        <p:spPr>
          <a:xfrm>
            <a:off x="10873" y="850707"/>
            <a:ext cx="493056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H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Hair bundle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F665D2-14D3-0D56-F424-8A862625CD97}"/>
              </a:ext>
            </a:extLst>
          </p:cNvPr>
          <p:cNvSpPr txBox="1"/>
          <p:nvPr/>
        </p:nvSpPr>
        <p:spPr>
          <a:xfrm>
            <a:off x="7650384" y="850707"/>
            <a:ext cx="245945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H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Cellular sensor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1AD8F4-7182-372E-F697-B2862610299E}"/>
              </a:ext>
            </a:extLst>
          </p:cNvPr>
          <p:cNvGrpSpPr/>
          <p:nvPr/>
        </p:nvGrpSpPr>
        <p:grpSpPr>
          <a:xfrm>
            <a:off x="8901381" y="4119452"/>
            <a:ext cx="2133601" cy="792063"/>
            <a:chOff x="6332432" y="4587199"/>
            <a:chExt cx="2133601" cy="79206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F7722FF-2E91-19C6-8DA0-4B5DE4CA7536}"/>
                </a:ext>
              </a:extLst>
            </p:cNvPr>
            <p:cNvGrpSpPr/>
            <p:nvPr/>
          </p:nvGrpSpPr>
          <p:grpSpPr>
            <a:xfrm>
              <a:off x="6332432" y="4587199"/>
              <a:ext cx="2133601" cy="638175"/>
              <a:chOff x="1066799" y="4867275"/>
              <a:chExt cx="2133601" cy="638175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AD70BE8B-4F26-25F3-2B62-03E1A6284C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95450" y="5173235"/>
                <a:ext cx="878662" cy="0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E74254F-85DE-B764-B914-CCAD3C85F9D5}"/>
                  </a:ext>
                </a:extLst>
              </p:cNvPr>
              <p:cNvGrpSpPr/>
              <p:nvPr/>
            </p:nvGrpSpPr>
            <p:grpSpPr>
              <a:xfrm>
                <a:off x="2552699" y="4867275"/>
                <a:ext cx="647701" cy="638175"/>
                <a:chOff x="1066799" y="4867275"/>
                <a:chExt cx="647701" cy="638175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058375B5-1290-6CE4-7674-609C1CAEC4A2}"/>
                    </a:ext>
                  </a:extLst>
                </p:cNvPr>
                <p:cNvSpPr/>
                <p:nvPr/>
              </p:nvSpPr>
              <p:spPr>
                <a:xfrm>
                  <a:off x="1066799" y="4867275"/>
                  <a:ext cx="647701" cy="638175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4E32D254-E2BE-13D9-59D2-B48224FDBF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54144" y="5008333"/>
                      <a:ext cx="30514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PH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PH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PH" sz="2000" dirty="0"/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4E32D254-E2BE-13D9-59D2-B48224FDBF4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54144" y="5008333"/>
                      <a:ext cx="305148" cy="30777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2000" r="-8000" b="-16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P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EE224DE-56C6-5796-68CA-107BC80C7E1F}"/>
                  </a:ext>
                </a:extLst>
              </p:cNvPr>
              <p:cNvGrpSpPr/>
              <p:nvPr/>
            </p:nvGrpSpPr>
            <p:grpSpPr>
              <a:xfrm>
                <a:off x="1066799" y="4867275"/>
                <a:ext cx="647701" cy="638175"/>
                <a:chOff x="1066799" y="4867275"/>
                <a:chExt cx="647701" cy="638175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89CB7592-D3C3-8DC2-B647-7235279D5022}"/>
                    </a:ext>
                  </a:extLst>
                </p:cNvPr>
                <p:cNvSpPr/>
                <p:nvPr/>
              </p:nvSpPr>
              <p:spPr>
                <a:xfrm>
                  <a:off x="1066799" y="4867275"/>
                  <a:ext cx="647701" cy="638175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41CC2D54-1C75-EE80-ED3C-E897421045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54144" y="5008333"/>
                      <a:ext cx="31111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PH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PH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PH" sz="2000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41CC2D54-1C75-EE80-ED3C-E897421045A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54144" y="5008333"/>
                      <a:ext cx="311111" cy="30777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1765" r="-7843" b="-16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P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6083149-92DE-7891-B935-B1A3F5B72804}"/>
                    </a:ext>
                  </a:extLst>
                </p:cNvPr>
                <p:cNvSpPr txBox="1"/>
                <p:nvPr/>
              </p:nvSpPr>
              <p:spPr>
                <a:xfrm>
                  <a:off x="6987295" y="5071485"/>
                  <a:ext cx="90056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PH" sz="2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PH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6083149-92DE-7891-B935-B1A3F5B728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7295" y="5071485"/>
                  <a:ext cx="900568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4082" r="-6122" b="-15686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449026D-34DE-9DD0-850D-0BF0A589B5CC}"/>
              </a:ext>
            </a:extLst>
          </p:cNvPr>
          <p:cNvGrpSpPr/>
          <p:nvPr/>
        </p:nvGrpSpPr>
        <p:grpSpPr>
          <a:xfrm>
            <a:off x="2963047" y="4119452"/>
            <a:ext cx="2133601" cy="816204"/>
            <a:chOff x="1851418" y="4615774"/>
            <a:chExt cx="2133601" cy="81620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5E290B4-5B61-5AE8-B704-8BBACE52AA68}"/>
                </a:ext>
              </a:extLst>
            </p:cNvPr>
            <p:cNvGrpSpPr/>
            <p:nvPr/>
          </p:nvGrpSpPr>
          <p:grpSpPr>
            <a:xfrm>
              <a:off x="1851418" y="4615774"/>
              <a:ext cx="2133601" cy="638175"/>
              <a:chOff x="1066799" y="4867275"/>
              <a:chExt cx="2133601" cy="63817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4D1ADBA-81E8-BFE7-FF1B-0B539631B88F}"/>
                  </a:ext>
                </a:extLst>
              </p:cNvPr>
              <p:cNvGrpSpPr/>
              <p:nvPr/>
            </p:nvGrpSpPr>
            <p:grpSpPr>
              <a:xfrm>
                <a:off x="2552699" y="4867275"/>
                <a:ext cx="647701" cy="638175"/>
                <a:chOff x="1066799" y="4867275"/>
                <a:chExt cx="647701" cy="638175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13FF575A-FDB4-5575-371B-F005CD6FA21F}"/>
                    </a:ext>
                  </a:extLst>
                </p:cNvPr>
                <p:cNvSpPr/>
                <p:nvPr/>
              </p:nvSpPr>
              <p:spPr>
                <a:xfrm>
                  <a:off x="1066799" y="4867275"/>
                  <a:ext cx="647701" cy="638175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403CFB7-0C04-4739-97CD-2A71D8D6A1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54144" y="5008333"/>
                      <a:ext cx="30514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PH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PH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PH" sz="2000" dirty="0"/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403CFB7-0C04-4739-97CD-2A71D8D6A1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54144" y="5008333"/>
                      <a:ext cx="305148" cy="30777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2000" r="-8000" b="-16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P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3995224-9E49-7C18-9EA0-7D6A6D6E39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6205" y="5133646"/>
                <a:ext cx="1027907" cy="0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2156575-6074-B7D5-09EC-3F973CB246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85925" y="5249435"/>
                <a:ext cx="878662" cy="0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1BFD5B0-1D94-5F25-0990-E4963B78BDF3}"/>
                  </a:ext>
                </a:extLst>
              </p:cNvPr>
              <p:cNvGrpSpPr/>
              <p:nvPr/>
            </p:nvGrpSpPr>
            <p:grpSpPr>
              <a:xfrm>
                <a:off x="1066799" y="4867275"/>
                <a:ext cx="647701" cy="638175"/>
                <a:chOff x="1066799" y="4867275"/>
                <a:chExt cx="647701" cy="638175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57535FDF-A820-42A7-871C-DCB7EA986950}"/>
                    </a:ext>
                  </a:extLst>
                </p:cNvPr>
                <p:cNvSpPr/>
                <p:nvPr/>
              </p:nvSpPr>
              <p:spPr>
                <a:xfrm>
                  <a:off x="1066799" y="4867275"/>
                  <a:ext cx="647701" cy="638175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129B3F05-0406-42C3-B600-5BD6CA8989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54144" y="5008333"/>
                      <a:ext cx="31111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PH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PH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PH" sz="2000" dirty="0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129B3F05-0406-42C3-B600-5BD6CA8989B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54144" y="5008333"/>
                      <a:ext cx="311111" cy="30777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1765" r="-7843" b="-16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P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4F94DE8-228B-53E7-2634-9A3D7AA9ED2D}"/>
                    </a:ext>
                  </a:extLst>
                </p:cNvPr>
                <p:cNvSpPr txBox="1"/>
                <p:nvPr/>
              </p:nvSpPr>
              <p:spPr>
                <a:xfrm>
                  <a:off x="2371477" y="5124201"/>
                  <a:ext cx="112922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PH" sz="20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  <m:r>
                          <a:rPr lang="en-PH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PH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PH" sz="2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4F94DE8-228B-53E7-2634-9A3D7AA9E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477" y="5124201"/>
                  <a:ext cx="1129220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2151" r="-1613" b="-15686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4F358C-4B49-1C40-D3FE-64C36EAFD5EA}"/>
              </a:ext>
            </a:extLst>
          </p:cNvPr>
          <p:cNvGrpSpPr/>
          <p:nvPr/>
        </p:nvGrpSpPr>
        <p:grpSpPr>
          <a:xfrm>
            <a:off x="51720" y="1223922"/>
            <a:ext cx="7598664" cy="2888910"/>
            <a:chOff x="51720" y="1208912"/>
            <a:chExt cx="7598664" cy="28889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65492F-906E-D47B-DBEC-9ECE82419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720" y="1208912"/>
              <a:ext cx="3100145" cy="2804151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3AE9D9A-55E0-6FB3-E95C-50D007F3A113}"/>
                </a:ext>
              </a:extLst>
            </p:cNvPr>
            <p:cNvGrpSpPr/>
            <p:nvPr/>
          </p:nvGrpSpPr>
          <p:grpSpPr>
            <a:xfrm>
              <a:off x="2989963" y="1250817"/>
              <a:ext cx="4660421" cy="2847005"/>
              <a:chOff x="3174732" y="2069970"/>
              <a:chExt cx="4660421" cy="2847005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14EBB467-CF1C-6F23-8D5E-C1003E5F46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50428" t="453"/>
              <a:stretch/>
            </p:blipFill>
            <p:spPr>
              <a:xfrm>
                <a:off x="3174732" y="2069970"/>
                <a:ext cx="2349887" cy="2831298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99B883A-C461-B150-B46E-CD333391DC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50616"/>
              <a:stretch/>
            </p:blipFill>
            <p:spPr>
              <a:xfrm>
                <a:off x="5485267" y="2069970"/>
                <a:ext cx="2349886" cy="2847005"/>
              </a:xfrm>
              <a:prstGeom prst="rect">
                <a:avLst/>
              </a:prstGeom>
            </p:spPr>
          </p:pic>
        </p:grp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445B375E-F517-CB62-87DD-0227C9E44F33}"/>
              </a:ext>
            </a:extLst>
          </p:cNvPr>
          <p:cNvSpPr/>
          <p:nvPr/>
        </p:nvSpPr>
        <p:spPr>
          <a:xfrm>
            <a:off x="89649" y="1401810"/>
            <a:ext cx="224118" cy="226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7640B4C-1ECB-F408-ACE3-95A2976C8AD6}"/>
              </a:ext>
            </a:extLst>
          </p:cNvPr>
          <p:cNvSpPr/>
          <p:nvPr/>
        </p:nvSpPr>
        <p:spPr>
          <a:xfrm>
            <a:off x="3143541" y="1401810"/>
            <a:ext cx="224118" cy="226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01C2514-7F5A-5E4E-0C99-C77E7624CEAB}"/>
              </a:ext>
            </a:extLst>
          </p:cNvPr>
          <p:cNvSpPr/>
          <p:nvPr/>
        </p:nvSpPr>
        <p:spPr>
          <a:xfrm>
            <a:off x="5458372" y="1401811"/>
            <a:ext cx="224118" cy="226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72194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43C2C88-9807-5231-3FE2-264703BC252B}"/>
              </a:ext>
            </a:extLst>
          </p:cNvPr>
          <p:cNvSpPr txBox="1"/>
          <p:nvPr/>
        </p:nvSpPr>
        <p:spPr>
          <a:xfrm>
            <a:off x="563665" y="769455"/>
            <a:ext cx="493056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H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Hair bundle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F665D2-14D3-0D56-F424-8A862625CD97}"/>
              </a:ext>
            </a:extLst>
          </p:cNvPr>
          <p:cNvSpPr txBox="1"/>
          <p:nvPr/>
        </p:nvSpPr>
        <p:spPr>
          <a:xfrm>
            <a:off x="5650549" y="769455"/>
            <a:ext cx="615092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H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Cellular sensor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3F6A9-1553-6F0C-187B-F5AA1D61D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076"/>
          <a:stretch/>
        </p:blipFill>
        <p:spPr>
          <a:xfrm>
            <a:off x="5732809" y="1209356"/>
            <a:ext cx="4675214" cy="2804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B918F5-AD7B-2FB1-5649-A65BDD2D8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"/>
          <a:stretch/>
        </p:blipFill>
        <p:spPr>
          <a:xfrm>
            <a:off x="658786" y="1209356"/>
            <a:ext cx="4740324" cy="2831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760DE0-ACE3-6F09-A70D-35983EC1721B}"/>
              </a:ext>
            </a:extLst>
          </p:cNvPr>
          <p:cNvSpPr txBox="1"/>
          <p:nvPr/>
        </p:nvSpPr>
        <p:spPr>
          <a:xfrm>
            <a:off x="658786" y="527620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Hair bundle in a bullfrog saccule, comprising ~60 stereocilia and a single kinocilium (adjacent to tallest stereocilia) (scale bar = 1 </a:t>
            </a:r>
            <a:r>
              <a:rPr lang="el-GR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μ</a:t>
            </a:r>
            <a:r>
              <a:rPr lang="en-PH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m). (</a:t>
            </a:r>
            <a:r>
              <a:rPr lang="en-PH" b="0" i="1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b</a:t>
            </a:r>
            <a:r>
              <a:rPr lang="en-PH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) Two stereocilia and the tip link extending between them (scale bar = 0.1 </a:t>
            </a:r>
            <a:r>
              <a:rPr lang="el-GR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μ</a:t>
            </a:r>
            <a:r>
              <a:rPr lang="en-PH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m)</a:t>
            </a:r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BE420-655E-0737-06C4-B81E047E10D1}"/>
              </a:ext>
            </a:extLst>
          </p:cNvPr>
          <p:cNvSpPr txBox="1"/>
          <p:nvPr/>
        </p:nvSpPr>
        <p:spPr>
          <a:xfrm>
            <a:off x="7037295" y="4632981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(</a:t>
            </a:r>
            <a:r>
              <a:rPr lang="en-US" b="0" i="1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c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) Deflection of hair bundle. Stereocilia tips remain in contact but shear with deflection. (</a:t>
            </a:r>
            <a:r>
              <a:rPr lang="en-US" b="0" i="1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d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) Schematic model of transduction. Shearing with positive deflection increases tension in tip links, which pull open a transduction channel at each end. Myosin motors slip or climb to restore resting tension. An elastic gating spring likely exists between a channel and the actin cytoskeleton.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02665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43C2C88-9807-5231-3FE2-264703BC252B}"/>
              </a:ext>
            </a:extLst>
          </p:cNvPr>
          <p:cNvSpPr txBox="1"/>
          <p:nvPr/>
        </p:nvSpPr>
        <p:spPr>
          <a:xfrm>
            <a:off x="563665" y="769455"/>
            <a:ext cx="493056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H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Hair bundle oscillations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F665D2-14D3-0D56-F424-8A862625CD97}"/>
              </a:ext>
            </a:extLst>
          </p:cNvPr>
          <p:cNvSpPr txBox="1"/>
          <p:nvPr/>
        </p:nvSpPr>
        <p:spPr>
          <a:xfrm>
            <a:off x="5650549" y="769455"/>
            <a:ext cx="615092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H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Cellular sensor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3F6A9-1553-6F0C-187B-F5AA1D61D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076"/>
          <a:stretch/>
        </p:blipFill>
        <p:spPr>
          <a:xfrm>
            <a:off x="5732809" y="1209356"/>
            <a:ext cx="4675214" cy="28044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760DE0-ACE3-6F09-A70D-35983EC1721B}"/>
              </a:ext>
            </a:extLst>
          </p:cNvPr>
          <p:cNvSpPr txBox="1"/>
          <p:nvPr/>
        </p:nvSpPr>
        <p:spPr>
          <a:xfrm>
            <a:off x="658786" y="527620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Hair bundle in a bullfrog saccule, comprising ~60 stereocilia and a single kinocilium (adjacent to tallest stereocilia) (scale bar = 1 </a:t>
            </a:r>
            <a:r>
              <a:rPr lang="el-GR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μ</a:t>
            </a:r>
            <a:r>
              <a:rPr lang="en-PH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m). (</a:t>
            </a:r>
            <a:r>
              <a:rPr lang="en-PH" b="0" i="1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b</a:t>
            </a:r>
            <a:r>
              <a:rPr lang="en-PH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) Two stereocilia and the tip link extending between them (scale bar = 0.1 </a:t>
            </a:r>
            <a:r>
              <a:rPr lang="el-GR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μ</a:t>
            </a:r>
            <a:r>
              <a:rPr lang="en-PH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m)</a:t>
            </a:r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BE420-655E-0737-06C4-B81E047E10D1}"/>
              </a:ext>
            </a:extLst>
          </p:cNvPr>
          <p:cNvSpPr txBox="1"/>
          <p:nvPr/>
        </p:nvSpPr>
        <p:spPr>
          <a:xfrm>
            <a:off x="7037295" y="4632981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(</a:t>
            </a:r>
            <a:r>
              <a:rPr lang="en-US" b="0" i="1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c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) Deflection of hair bundle. Stereocilia tips remain in contact but shear with deflection. (</a:t>
            </a:r>
            <a:r>
              <a:rPr lang="en-US" b="0" i="1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d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) Schematic model of transduction. Shearing with positive deflection increases tension in tip links, which pull open a transduction channel at each end. Myosin motors slip or climb to restore resting tension. An elastic gating spring likely exists between a channel and the actin cytoskeleton.</a:t>
            </a:r>
            <a:endParaRPr lang="en-P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B1EEC3-BF12-E912-A281-4A92828A4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68" b="17836"/>
          <a:stretch/>
        </p:blipFill>
        <p:spPr>
          <a:xfrm>
            <a:off x="563665" y="1209356"/>
            <a:ext cx="4930567" cy="28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71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6E8A-D759-278B-E14F-B5F52341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A3D40E9-30D1-143E-95E7-721094D0544E}"/>
              </a:ext>
            </a:extLst>
          </p:cNvPr>
          <p:cNvGrpSpPr/>
          <p:nvPr/>
        </p:nvGrpSpPr>
        <p:grpSpPr>
          <a:xfrm>
            <a:off x="658786" y="2069970"/>
            <a:ext cx="7176367" cy="2847005"/>
            <a:chOff x="658786" y="2069970"/>
            <a:chExt cx="7176367" cy="28470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89536A-93B5-6544-32A9-51A6E37C6B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53"/>
            <a:stretch/>
          </p:blipFill>
          <p:spPr>
            <a:xfrm>
              <a:off x="658786" y="2069970"/>
              <a:ext cx="4740324" cy="28312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49D45D-A907-CDC5-B1BA-E387B4CEA3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616"/>
            <a:stretch/>
          </p:blipFill>
          <p:spPr>
            <a:xfrm>
              <a:off x="5485267" y="2069970"/>
              <a:ext cx="2349886" cy="28470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1878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43C2C88-9807-5231-3FE2-264703BC252B}"/>
              </a:ext>
            </a:extLst>
          </p:cNvPr>
          <p:cNvSpPr txBox="1"/>
          <p:nvPr/>
        </p:nvSpPr>
        <p:spPr>
          <a:xfrm>
            <a:off x="563665" y="769455"/>
            <a:ext cx="493056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H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Hair bundle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F665D2-14D3-0D56-F424-8A862625CD97}"/>
              </a:ext>
            </a:extLst>
          </p:cNvPr>
          <p:cNvSpPr txBox="1"/>
          <p:nvPr/>
        </p:nvSpPr>
        <p:spPr>
          <a:xfrm>
            <a:off x="5650549" y="769455"/>
            <a:ext cx="615092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H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Cellular sensor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3F6A9-1553-6F0C-187B-F5AA1D61D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076"/>
          <a:stretch/>
        </p:blipFill>
        <p:spPr>
          <a:xfrm>
            <a:off x="5732809" y="1209356"/>
            <a:ext cx="4675214" cy="2804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B918F5-AD7B-2FB1-5649-A65BDD2D8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"/>
          <a:stretch/>
        </p:blipFill>
        <p:spPr>
          <a:xfrm>
            <a:off x="658786" y="1209356"/>
            <a:ext cx="4740324" cy="2831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760DE0-ACE3-6F09-A70D-35983EC1721B}"/>
              </a:ext>
            </a:extLst>
          </p:cNvPr>
          <p:cNvSpPr txBox="1"/>
          <p:nvPr/>
        </p:nvSpPr>
        <p:spPr>
          <a:xfrm>
            <a:off x="658786" y="527620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Hair bundle in a bullfrog saccule, comprising ~60 stereocilia and a single kinocilium (adjacent to tallest stereocilia) (scale bar = 1 </a:t>
            </a:r>
            <a:r>
              <a:rPr lang="el-GR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μ</a:t>
            </a:r>
            <a:r>
              <a:rPr lang="en-PH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m). (</a:t>
            </a:r>
            <a:r>
              <a:rPr lang="en-PH" b="0" i="1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b</a:t>
            </a:r>
            <a:r>
              <a:rPr lang="en-PH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) Two stereocilia and the tip link extending between them (scale bar = 0.1 </a:t>
            </a:r>
            <a:r>
              <a:rPr lang="el-GR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μ</a:t>
            </a:r>
            <a:r>
              <a:rPr lang="en-PH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m)</a:t>
            </a:r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BE420-655E-0737-06C4-B81E047E10D1}"/>
              </a:ext>
            </a:extLst>
          </p:cNvPr>
          <p:cNvSpPr txBox="1"/>
          <p:nvPr/>
        </p:nvSpPr>
        <p:spPr>
          <a:xfrm>
            <a:off x="7037295" y="4632981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(</a:t>
            </a:r>
            <a:r>
              <a:rPr lang="en-US" b="0" i="1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c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) Deflection of hair bundle. Stereocilia tips remain in contact but shear with deflection. (</a:t>
            </a:r>
            <a:r>
              <a:rPr lang="en-US" b="0" i="1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d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) Schematic model of transduction. Shearing with positive deflection increases tension in tip links, which pull open a transduction channel at each end. Myosin motors slip or climb to restore resting tension. An elastic gating spring likely exists between a channel and the actin cytoskeleton.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10723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58839F-3EFF-0984-1E13-6F1635D4B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695" y="2131205"/>
            <a:ext cx="4611893" cy="3182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892DFC-CC7C-6E26-F123-508BFFAAE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89" y="2183748"/>
            <a:ext cx="4523854" cy="3122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36C0BB-B4AB-CEF2-3984-6A629F431EE1}"/>
              </a:ext>
            </a:extLst>
          </p:cNvPr>
          <p:cNvSpPr txBox="1"/>
          <p:nvPr/>
        </p:nvSpPr>
        <p:spPr>
          <a:xfrm>
            <a:off x="1885634" y="5336011"/>
            <a:ext cx="194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Energy dissipated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F2440-CBE6-E3D3-E806-A63EBD218BB4}"/>
              </a:ext>
            </a:extLst>
          </p:cNvPr>
          <p:cNvSpPr txBox="1"/>
          <p:nvPr/>
        </p:nvSpPr>
        <p:spPr>
          <a:xfrm>
            <a:off x="6786282" y="5305749"/>
            <a:ext cx="278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Stochastic heat for 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05B3BA-2F20-6D77-346E-F46F5EBE4793}"/>
              </a:ext>
            </a:extLst>
          </p:cNvPr>
          <p:cNvSpPr txBox="1"/>
          <p:nvPr/>
        </p:nvSpPr>
        <p:spPr>
          <a:xfrm>
            <a:off x="5929664" y="5655870"/>
            <a:ext cx="4862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Computed from trajectories with t = 500ms, with </a:t>
            </a:r>
            <a:r>
              <a:rPr lang="en-PH" dirty="0" err="1"/>
              <a:t>delta_t</a:t>
            </a:r>
            <a:r>
              <a:rPr lang="en-PH" dirty="0"/>
              <a:t> = 0.01, averaged over 100 realizations. Take the slope. Plot (-1)*slope list to match dissipated energy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C721E1F-0E90-D893-78CC-178FED98F98B}"/>
              </a:ext>
            </a:extLst>
          </p:cNvPr>
          <p:cNvSpPr txBox="1">
            <a:spLocks/>
          </p:cNvSpPr>
          <p:nvPr/>
        </p:nvSpPr>
        <p:spPr>
          <a:xfrm>
            <a:off x="776885" y="3070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Different degrees of reciprocity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0BEC0A-7000-25A3-E044-8C411E4AC4B6}"/>
              </a:ext>
            </a:extLst>
          </p:cNvPr>
          <p:cNvSpPr txBox="1"/>
          <p:nvPr/>
        </p:nvSpPr>
        <p:spPr>
          <a:xfrm>
            <a:off x="776885" y="1202130"/>
            <a:ext cx="8727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Parameters: T0 = T1 = 300</a:t>
            </a:r>
          </a:p>
          <a:p>
            <a:r>
              <a:rPr lang="en-PH" dirty="0"/>
              <a:t>	     </a:t>
            </a:r>
            <a:r>
              <a:rPr lang="en-PH" dirty="0">
                <a:highlight>
                  <a:srgbClr val="FFFF00"/>
                </a:highlight>
              </a:rPr>
              <a:t>a10 = -0.5</a:t>
            </a:r>
          </a:p>
          <a:p>
            <a:r>
              <a:rPr lang="en-PH" dirty="0"/>
              <a:t>	    </a:t>
            </a:r>
            <a:r>
              <a:rPr lang="en-PH" dirty="0">
                <a:highlight>
                  <a:srgbClr val="FFFF00"/>
                </a:highlight>
              </a:rPr>
              <a:t>a01 varies from 0, -0.01, -0.02, …, -0.49, -0.5</a:t>
            </a:r>
          </a:p>
        </p:txBody>
      </p:sp>
    </p:spTree>
    <p:extLst>
      <p:ext uri="{BB962C8B-B14F-4D97-AF65-F5344CB8AC3E}">
        <p14:creationId xmlns:p14="http://schemas.microsoft.com/office/powerpoint/2010/main" val="1450680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58839F-3EFF-0984-1E13-6F1635D4B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52" y="2124129"/>
            <a:ext cx="4611893" cy="31829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EF2440-CBE6-E3D3-E806-A63EBD218BB4}"/>
              </a:ext>
            </a:extLst>
          </p:cNvPr>
          <p:cNvSpPr txBox="1"/>
          <p:nvPr/>
        </p:nvSpPr>
        <p:spPr>
          <a:xfrm>
            <a:off x="1801905" y="5189208"/>
            <a:ext cx="278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Stochastic heat for 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05B3BA-2F20-6D77-346E-F46F5EBE4793}"/>
              </a:ext>
            </a:extLst>
          </p:cNvPr>
          <p:cNvSpPr txBox="1"/>
          <p:nvPr/>
        </p:nvSpPr>
        <p:spPr>
          <a:xfrm>
            <a:off x="995083" y="5905913"/>
            <a:ext cx="941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Computed from trajectories with t = 500ms, with </a:t>
            </a:r>
            <a:r>
              <a:rPr lang="en-PH" dirty="0" err="1"/>
              <a:t>delta_t</a:t>
            </a:r>
            <a:r>
              <a:rPr lang="en-PH" dirty="0"/>
              <a:t> = 0.01, averaged over 100 realizations. Take the slope. Plot (-1)*slope list to match dissipated energy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C721E1F-0E90-D893-78CC-178FED98F98B}"/>
              </a:ext>
            </a:extLst>
          </p:cNvPr>
          <p:cNvSpPr txBox="1">
            <a:spLocks/>
          </p:cNvSpPr>
          <p:nvPr/>
        </p:nvSpPr>
        <p:spPr>
          <a:xfrm>
            <a:off x="776885" y="3070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Different degrees of reciprocity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0BEC0A-7000-25A3-E044-8C411E4AC4B6}"/>
              </a:ext>
            </a:extLst>
          </p:cNvPr>
          <p:cNvSpPr txBox="1"/>
          <p:nvPr/>
        </p:nvSpPr>
        <p:spPr>
          <a:xfrm>
            <a:off x="776885" y="1202130"/>
            <a:ext cx="8727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Parameters: T0 = T1 = 300</a:t>
            </a:r>
          </a:p>
          <a:p>
            <a:r>
              <a:rPr lang="en-PH" dirty="0"/>
              <a:t>	     </a:t>
            </a:r>
            <a:r>
              <a:rPr lang="en-PH" dirty="0">
                <a:highlight>
                  <a:srgbClr val="FFFF00"/>
                </a:highlight>
              </a:rPr>
              <a:t>a10 = -0.5</a:t>
            </a:r>
          </a:p>
          <a:p>
            <a:r>
              <a:rPr lang="en-PH" dirty="0"/>
              <a:t>	    </a:t>
            </a:r>
            <a:r>
              <a:rPr lang="en-PH" dirty="0">
                <a:highlight>
                  <a:srgbClr val="FFFF00"/>
                </a:highlight>
              </a:rPr>
              <a:t>a01 varies from 0, -0.01, -0.02, …, -0.49, -0.5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3CA179-A60A-3813-6203-6FED89530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116" y="2060977"/>
            <a:ext cx="4536131" cy="32461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C22A11-85A5-4E6D-BEEC-D01ABD2EA265}"/>
              </a:ext>
            </a:extLst>
          </p:cNvPr>
          <p:cNvSpPr txBox="1"/>
          <p:nvPr/>
        </p:nvSpPr>
        <p:spPr>
          <a:xfrm>
            <a:off x="6544234" y="5189208"/>
            <a:ext cx="278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Stochastic heat for F</a:t>
            </a:r>
          </a:p>
        </p:txBody>
      </p:sp>
    </p:spTree>
    <p:extLst>
      <p:ext uri="{BB962C8B-B14F-4D97-AF65-F5344CB8AC3E}">
        <p14:creationId xmlns:p14="http://schemas.microsoft.com/office/powerpoint/2010/main" val="1108522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7C65F4-F73F-F4FC-24D7-51B6F5B9679C}"/>
              </a:ext>
            </a:extLst>
          </p:cNvPr>
          <p:cNvSpPr txBox="1"/>
          <p:nvPr/>
        </p:nvSpPr>
        <p:spPr>
          <a:xfrm>
            <a:off x="152399" y="2541773"/>
            <a:ext cx="194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Energy dissipated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DAA2E-F1AE-05E5-1311-97E4FB244DE8}"/>
              </a:ext>
            </a:extLst>
          </p:cNvPr>
          <p:cNvSpPr txBox="1"/>
          <p:nvPr/>
        </p:nvSpPr>
        <p:spPr>
          <a:xfrm>
            <a:off x="300710" y="4009203"/>
            <a:ext cx="194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Stochastic heat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EE7821-8A4C-6CD7-3850-184E04CEB7CD}"/>
              </a:ext>
            </a:extLst>
          </p:cNvPr>
          <p:cNvSpPr txBox="1"/>
          <p:nvPr/>
        </p:nvSpPr>
        <p:spPr>
          <a:xfrm>
            <a:off x="300710" y="4810175"/>
            <a:ext cx="16943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/>
              <a:t>Computed from trajectories with t = 500ms, with </a:t>
            </a:r>
            <a:r>
              <a:rPr lang="en-PH" sz="1600" dirty="0" err="1"/>
              <a:t>delta_t</a:t>
            </a:r>
            <a:r>
              <a:rPr lang="en-PH" sz="1600" dirty="0"/>
              <a:t> = 0.01, averaged over 100 realizations. Take the slope.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7E00C7-6767-99EE-DA23-CD51A57EC1B4}"/>
              </a:ext>
            </a:extLst>
          </p:cNvPr>
          <p:cNvSpPr txBox="1"/>
          <p:nvPr/>
        </p:nvSpPr>
        <p:spPr>
          <a:xfrm>
            <a:off x="300710" y="141403"/>
            <a:ext cx="5494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Parameters: T0 = 300 K</a:t>
            </a:r>
          </a:p>
          <a:p>
            <a:r>
              <a:rPr lang="en-PH" dirty="0"/>
              <a:t>	    a10 = -0.5</a:t>
            </a:r>
          </a:p>
          <a:p>
            <a:r>
              <a:rPr lang="en-PH" dirty="0"/>
              <a:t>	    a01 varies from 0, -0.01, -0.02, …, -0.49, -0.5 	    T1 changes from 200, 250, 300, 350, 400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03C711-B5A9-D786-9DEA-60B22C716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306" y="4316227"/>
            <a:ext cx="10237694" cy="25417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CF5361-54F9-F0A1-189E-B003975D3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39" y="1398250"/>
            <a:ext cx="10196961" cy="25417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E7964E-8A7F-D363-CFB3-8BFBFB06B29E}"/>
              </a:ext>
            </a:extLst>
          </p:cNvPr>
          <p:cNvSpPr txBox="1"/>
          <p:nvPr/>
        </p:nvSpPr>
        <p:spPr>
          <a:xfrm>
            <a:off x="5970494" y="185425"/>
            <a:ext cx="529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highlight>
                  <a:srgbClr val="FFFF00"/>
                </a:highlight>
              </a:rPr>
              <a:t>Need to change x ticks to negative values</a:t>
            </a:r>
          </a:p>
        </p:txBody>
      </p:sp>
    </p:spTree>
    <p:extLst>
      <p:ext uri="{BB962C8B-B14F-4D97-AF65-F5344CB8AC3E}">
        <p14:creationId xmlns:p14="http://schemas.microsoft.com/office/powerpoint/2010/main" val="1957096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D8A0F-0FE9-59FD-6794-7F5DDA892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665" y="1805799"/>
            <a:ext cx="5410669" cy="3246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95F71F-9900-16F5-7397-1AAEFCD8AF14}"/>
              </a:ext>
            </a:extLst>
          </p:cNvPr>
          <p:cNvSpPr txBox="1"/>
          <p:nvPr/>
        </p:nvSpPr>
        <p:spPr>
          <a:xfrm>
            <a:off x="726141" y="5997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https://www.ncbi.nlm.nih.gov/pmc/articles/PMC2865174/</a:t>
            </a:r>
          </a:p>
        </p:txBody>
      </p:sp>
    </p:spTree>
    <p:extLst>
      <p:ext uri="{BB962C8B-B14F-4D97-AF65-F5344CB8AC3E}">
        <p14:creationId xmlns:p14="http://schemas.microsoft.com/office/powerpoint/2010/main" val="493928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B502A-B07F-E061-6D6A-537CEECFA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Different degrees of reciprocity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C09252-E2C6-7AFE-ECB9-71D5CF172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98" y="1951134"/>
            <a:ext cx="4625796" cy="346934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008A5B-B1C7-B50D-7F97-3E1DBDAFA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410" y="1951133"/>
            <a:ext cx="4625796" cy="3469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7C65F4-F73F-F4FC-24D7-51B6F5B9679C}"/>
              </a:ext>
            </a:extLst>
          </p:cNvPr>
          <p:cNvSpPr txBox="1"/>
          <p:nvPr/>
        </p:nvSpPr>
        <p:spPr>
          <a:xfrm>
            <a:off x="1885634" y="5336011"/>
            <a:ext cx="194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Energy dissipated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DAA2E-F1AE-05E5-1311-97E4FB244DE8}"/>
              </a:ext>
            </a:extLst>
          </p:cNvPr>
          <p:cNvSpPr txBox="1"/>
          <p:nvPr/>
        </p:nvSpPr>
        <p:spPr>
          <a:xfrm>
            <a:off x="6415684" y="5336011"/>
            <a:ext cx="194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Stochastic heat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EE7821-8A4C-6CD7-3850-184E04CEB7CD}"/>
              </a:ext>
            </a:extLst>
          </p:cNvPr>
          <p:cNvSpPr txBox="1"/>
          <p:nvPr/>
        </p:nvSpPr>
        <p:spPr>
          <a:xfrm>
            <a:off x="5289177" y="5776450"/>
            <a:ext cx="4215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Computed from trajectories with t = 500ms, with </a:t>
            </a:r>
            <a:r>
              <a:rPr lang="en-PH" dirty="0" err="1"/>
              <a:t>delta_t</a:t>
            </a:r>
            <a:r>
              <a:rPr lang="en-PH" dirty="0"/>
              <a:t> = 0.01, averaged over 100 realizations. Take the slope.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7E00C7-6767-99EE-DA23-CD51A57EC1B4}"/>
              </a:ext>
            </a:extLst>
          </p:cNvPr>
          <p:cNvSpPr txBox="1"/>
          <p:nvPr/>
        </p:nvSpPr>
        <p:spPr>
          <a:xfrm>
            <a:off x="776885" y="1229024"/>
            <a:ext cx="8727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Parameters: T0 = T1 = 300</a:t>
            </a:r>
          </a:p>
          <a:p>
            <a:r>
              <a:rPr lang="en-PH" dirty="0"/>
              <a:t>	     a10 = 0.5</a:t>
            </a:r>
          </a:p>
          <a:p>
            <a:r>
              <a:rPr lang="en-PH" dirty="0"/>
              <a:t>	    a01 varies from 0 to 0.5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4E24E54-BB04-8E07-DF39-AE7F294AFE5B}"/>
              </a:ext>
            </a:extLst>
          </p:cNvPr>
          <p:cNvSpPr txBox="1">
            <a:spLocks/>
          </p:cNvSpPr>
          <p:nvPr/>
        </p:nvSpPr>
        <p:spPr>
          <a:xfrm>
            <a:off x="838200" y="3382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Different degrees of reciprocity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A73B21-15D0-3670-92F7-1B2CD95A52D8}"/>
              </a:ext>
            </a:extLst>
          </p:cNvPr>
          <p:cNvSpPr txBox="1"/>
          <p:nvPr/>
        </p:nvSpPr>
        <p:spPr>
          <a:xfrm>
            <a:off x="776885" y="1202130"/>
            <a:ext cx="8727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Parameters: T0 = T1 = 300</a:t>
            </a:r>
          </a:p>
          <a:p>
            <a:r>
              <a:rPr lang="en-PH" dirty="0"/>
              <a:t>	     a10 = 0.5</a:t>
            </a:r>
          </a:p>
          <a:p>
            <a:r>
              <a:rPr lang="en-PH" dirty="0"/>
              <a:t>	    a01 varies from 0 to 0.5</a:t>
            </a:r>
          </a:p>
        </p:txBody>
      </p:sp>
    </p:spTree>
    <p:extLst>
      <p:ext uri="{BB962C8B-B14F-4D97-AF65-F5344CB8AC3E}">
        <p14:creationId xmlns:p14="http://schemas.microsoft.com/office/powerpoint/2010/main" val="1592408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45A2E-4AAD-9803-6FF8-F9A697176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56294" cy="495487"/>
          </a:xfrm>
        </p:spPr>
        <p:txBody>
          <a:bodyPr>
            <a:normAutofit fontScale="90000"/>
          </a:bodyPr>
          <a:lstStyle/>
          <a:p>
            <a:r>
              <a:rPr lang="en-PH" dirty="0"/>
              <a:t>Cell sensor paper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7A8C-5D7E-D4CA-2C60-E52517FBB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62" y="970609"/>
            <a:ext cx="5708591" cy="8232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94E1C1-01C4-2C7D-660F-659D11BC144E}"/>
              </a:ext>
            </a:extLst>
          </p:cNvPr>
          <p:cNvSpPr txBox="1"/>
          <p:nvPr/>
        </p:nvSpPr>
        <p:spPr>
          <a:xfrm>
            <a:off x="1075764" y="2344271"/>
            <a:ext cx="99498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PH" dirty="0"/>
              <a:t>Since we are going to study r and not x, I wrote my equations like this so I do not need to change the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ADF5C-35A1-EBDA-03CB-1F0393D65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24" y="2771608"/>
            <a:ext cx="3398815" cy="8001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7EAF03-13F6-33C2-9442-BCDACDA95444}"/>
              </a:ext>
            </a:extLst>
          </p:cNvPr>
          <p:cNvSpPr txBox="1"/>
          <p:nvPr/>
        </p:nvSpPr>
        <p:spPr>
          <a:xfrm>
            <a:off x="1075764" y="3581175"/>
            <a:ext cx="3398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With the following parameters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11E3A6-B536-5432-E86A-BDD5E819D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329" y="4095693"/>
            <a:ext cx="3063505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01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DFAFB5-BAC8-C372-D98F-B9B396D13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47" y="1840302"/>
            <a:ext cx="3860177" cy="2990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32CFAF-5279-C667-FE2A-1A42EA2E9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853" y="1840302"/>
            <a:ext cx="4054923" cy="29901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D6B806-8DE0-8806-9929-92CB1EA0E70B}"/>
              </a:ext>
            </a:extLst>
          </p:cNvPr>
          <p:cNvSpPr txBox="1"/>
          <p:nvPr/>
        </p:nvSpPr>
        <p:spPr>
          <a:xfrm>
            <a:off x="1013012" y="5280212"/>
            <a:ext cx="2411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Sample trajectories of 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3C44D0-C17C-9508-3F91-002EBC4F4323}"/>
              </a:ext>
            </a:extLst>
          </p:cNvPr>
          <p:cNvSpPr txBox="1"/>
          <p:nvPr/>
        </p:nvSpPr>
        <p:spPr>
          <a:xfrm>
            <a:off x="5029202" y="5280212"/>
            <a:ext cx="373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Corresponding autocorrelation</a:t>
            </a:r>
          </a:p>
        </p:txBody>
      </p:sp>
    </p:spTree>
    <p:extLst>
      <p:ext uri="{BB962C8B-B14F-4D97-AF65-F5344CB8AC3E}">
        <p14:creationId xmlns:p14="http://schemas.microsoft.com/office/powerpoint/2010/main" val="3496951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9D3D4-CAA0-84FA-DF30-24E4FEED6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5EFFB5-5DF2-241C-08D2-410E1EB34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94" y="1773959"/>
            <a:ext cx="5029636" cy="3596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41867B-3E42-14E6-11EC-ABF824342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989" y="1739666"/>
            <a:ext cx="4686706" cy="36655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255E95-EC7D-71E9-ED5D-69BF748DB959}"/>
              </a:ext>
            </a:extLst>
          </p:cNvPr>
          <p:cNvSpPr txBox="1"/>
          <p:nvPr/>
        </p:nvSpPr>
        <p:spPr>
          <a:xfrm>
            <a:off x="1775013" y="5396753"/>
            <a:ext cx="3067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Autocorrelation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81C986-81CE-5556-4906-B7F3EA2D57BF}"/>
              </a:ext>
            </a:extLst>
          </p:cNvPr>
          <p:cNvSpPr txBox="1"/>
          <p:nvPr/>
        </p:nvSpPr>
        <p:spPr>
          <a:xfrm>
            <a:off x="7207626" y="5381655"/>
            <a:ext cx="373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Response function</a:t>
            </a:r>
          </a:p>
        </p:txBody>
      </p:sp>
    </p:spTree>
    <p:extLst>
      <p:ext uri="{BB962C8B-B14F-4D97-AF65-F5344CB8AC3E}">
        <p14:creationId xmlns:p14="http://schemas.microsoft.com/office/powerpoint/2010/main" val="1326037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4B241-430D-A5BB-2249-E88CC84BC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83" y="179496"/>
            <a:ext cx="10515600" cy="1325563"/>
          </a:xfrm>
        </p:spPr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C6F31-9BD2-3BE6-3B7D-8D6B58C90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9" y="1690689"/>
            <a:ext cx="4619084" cy="33718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3E7E4-0F36-BA66-7AA4-84585E7BBD60}"/>
              </a:ext>
            </a:extLst>
          </p:cNvPr>
          <p:cNvSpPr txBox="1"/>
          <p:nvPr/>
        </p:nvSpPr>
        <p:spPr>
          <a:xfrm>
            <a:off x="2277035" y="5167311"/>
            <a:ext cx="3191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Stochastic heat:</a:t>
            </a:r>
          </a:p>
          <a:p>
            <a:endParaRPr lang="en-PH" dirty="0"/>
          </a:p>
          <a:p>
            <a:r>
              <a:rPr lang="en-PH" dirty="0"/>
              <a:t>r (sensor) = 0.52</a:t>
            </a:r>
          </a:p>
          <a:p>
            <a:r>
              <a:rPr lang="en-PH" dirty="0"/>
              <a:t>x (signal) = 8.42e-5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D7E075-3E87-F001-22E1-5199C1384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401" y="1597688"/>
            <a:ext cx="4466646" cy="34748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315035-E32E-26A4-4F7C-BBD9AD744BA7}"/>
              </a:ext>
            </a:extLst>
          </p:cNvPr>
          <p:cNvSpPr txBox="1"/>
          <p:nvPr/>
        </p:nvSpPr>
        <p:spPr>
          <a:xfrm>
            <a:off x="6592431" y="5165191"/>
            <a:ext cx="319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Dissipated energy: 0.39</a:t>
            </a:r>
          </a:p>
        </p:txBody>
      </p:sp>
    </p:spTree>
    <p:extLst>
      <p:ext uri="{BB962C8B-B14F-4D97-AF65-F5344CB8AC3E}">
        <p14:creationId xmlns:p14="http://schemas.microsoft.com/office/powerpoint/2010/main" val="1554575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BABFD-23DF-BCDD-9FF2-09F225DF9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670" y="746496"/>
            <a:ext cx="10515600" cy="37969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PH" dirty="0"/>
              <a:t>1.  Units in N, m, 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0680F2-CEC8-9BA6-FAB0-1EFA0D040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0" y="1126189"/>
            <a:ext cx="9082113" cy="46056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6D164C-84C8-3DE4-0F1F-D184179C9A1F}"/>
                  </a:ext>
                </a:extLst>
              </p:cNvPr>
              <p:cNvSpPr txBox="1"/>
              <p:nvPr/>
            </p:nvSpPr>
            <p:spPr>
              <a:xfrm>
                <a:off x="210670" y="192359"/>
                <a:ext cx="89960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2400" dirty="0"/>
                  <a:t>Dissipation (equation 17 in paper) = answer: </a:t>
                </a:r>
                <a14:m>
                  <m:oMath xmlns:m="http://schemas.openxmlformats.org/officeDocument/2006/math">
                    <m:r>
                      <a:rPr lang="en-PH" sz="2400" b="0" i="1" smtClean="0">
                        <a:latin typeface="Cambria Math" panose="02040503050406030204" pitchFamily="18" charset="0"/>
                      </a:rPr>
                      <m:t>5.093</m:t>
                    </m:r>
                    <m:r>
                      <a:rPr lang="en-PH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PH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−18</m:t>
                        </m:r>
                      </m:sup>
                    </m:sSup>
                  </m:oMath>
                </a14:m>
                <a:r>
                  <a:rPr lang="en-PH" sz="2400" dirty="0"/>
                  <a:t> Nm/s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6D164C-84C8-3DE4-0F1F-D184179C9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70" y="192359"/>
                <a:ext cx="8996083" cy="461665"/>
              </a:xfrm>
              <a:prstGeom prst="rect">
                <a:avLst/>
              </a:prstGeom>
              <a:blipFill>
                <a:blip r:embed="rId3"/>
                <a:stretch>
                  <a:fillRect l="-1085" t="-10667" b="-30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B1F7DA89-18DA-1E56-C0BB-E1533E2F3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5850230"/>
            <a:ext cx="3101609" cy="8154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B11D5C-3957-2437-95D4-C0E9C3612866}"/>
              </a:ext>
            </a:extLst>
          </p:cNvPr>
          <p:cNvSpPr txBox="1"/>
          <p:nvPr/>
        </p:nvSpPr>
        <p:spPr>
          <a:xfrm>
            <a:off x="210670" y="5836024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I did not get the 5.093, but I got 4.54 which I think is close</a:t>
            </a:r>
          </a:p>
        </p:txBody>
      </p:sp>
    </p:spTree>
    <p:extLst>
      <p:ext uri="{BB962C8B-B14F-4D97-AF65-F5344CB8AC3E}">
        <p14:creationId xmlns:p14="http://schemas.microsoft.com/office/powerpoint/2010/main" val="82928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BABFD-23DF-BCDD-9FF2-09F225DF9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670" y="746496"/>
            <a:ext cx="10515600" cy="37969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PH" dirty="0"/>
              <a:t>1.  Units in N, m, 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D164C-84C8-3DE4-0F1F-D184179C9A1F}"/>
              </a:ext>
            </a:extLst>
          </p:cNvPr>
          <p:cNvSpPr txBox="1"/>
          <p:nvPr/>
        </p:nvSpPr>
        <p:spPr>
          <a:xfrm>
            <a:off x="210670" y="192359"/>
            <a:ext cx="70955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Dissipation (using the analytical solution derived)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B11D5C-3957-2437-95D4-C0E9C3612866}"/>
              </a:ext>
            </a:extLst>
          </p:cNvPr>
          <p:cNvSpPr txBox="1"/>
          <p:nvPr/>
        </p:nvSpPr>
        <p:spPr>
          <a:xfrm>
            <a:off x="210670" y="5836024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I did not get the 5.093, but I got 4.62 which I think is also close to 5.093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08085-FE13-F8E8-72C3-19776417B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0" y="1126189"/>
            <a:ext cx="8405588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69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BABFD-23DF-BCDD-9FF2-09F225DF9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670" y="746496"/>
            <a:ext cx="10515600" cy="37969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PH" dirty="0"/>
              <a:t>2.  Units in </a:t>
            </a:r>
            <a:r>
              <a:rPr lang="en-PH" dirty="0" err="1"/>
              <a:t>pN</a:t>
            </a:r>
            <a:r>
              <a:rPr lang="en-PH" dirty="0"/>
              <a:t>, nm, </a:t>
            </a:r>
            <a:r>
              <a:rPr lang="en-PH" dirty="0" err="1"/>
              <a:t>ms</a:t>
            </a:r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D164C-84C8-3DE4-0F1F-D184179C9A1F}"/>
              </a:ext>
            </a:extLst>
          </p:cNvPr>
          <p:cNvSpPr txBox="1"/>
          <p:nvPr/>
        </p:nvSpPr>
        <p:spPr>
          <a:xfrm>
            <a:off x="210670" y="192359"/>
            <a:ext cx="70955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Dissipation (using the analytical solution derived)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18674-5F92-6D92-142A-8F7034408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0" y="1145185"/>
            <a:ext cx="8382726" cy="5197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D96FA2-18BC-BFCC-F751-685E4FF5A944}"/>
              </a:ext>
            </a:extLst>
          </p:cNvPr>
          <p:cNvSpPr txBox="1"/>
          <p:nvPr/>
        </p:nvSpPr>
        <p:spPr>
          <a:xfrm>
            <a:off x="2209800" y="601931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This one is similar with the result of the numerical simulation awhile ago, but with units now in </a:t>
            </a:r>
            <a:r>
              <a:rPr lang="en-PH" dirty="0" err="1"/>
              <a:t>pN</a:t>
            </a:r>
            <a:r>
              <a:rPr lang="en-PH" dirty="0"/>
              <a:t>, nm, </a:t>
            </a:r>
            <a:r>
              <a:rPr lang="en-PH" dirty="0" err="1"/>
              <a:t>ms.</a:t>
            </a:r>
            <a:r>
              <a:rPr lang="en-PH" dirty="0"/>
              <a:t> This is also close to the value in the paper.</a:t>
            </a:r>
          </a:p>
        </p:txBody>
      </p:sp>
    </p:spTree>
    <p:extLst>
      <p:ext uri="{BB962C8B-B14F-4D97-AF65-F5344CB8AC3E}">
        <p14:creationId xmlns:p14="http://schemas.microsoft.com/office/powerpoint/2010/main" val="516717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131AC-52A8-0F4D-116A-4386E4D03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56" y="151187"/>
            <a:ext cx="10515600" cy="378946"/>
          </a:xfrm>
        </p:spPr>
        <p:txBody>
          <a:bodyPr>
            <a:noAutofit/>
          </a:bodyPr>
          <a:lstStyle/>
          <a:p>
            <a:r>
              <a:rPr lang="en-PH" sz="2800" dirty="0"/>
              <a:t>Stochastic Heat (convention used) – units of parameters in </a:t>
            </a:r>
            <a:r>
              <a:rPr lang="en-PH" sz="2800" dirty="0" err="1"/>
              <a:t>pN</a:t>
            </a:r>
            <a:r>
              <a:rPr lang="en-PH" sz="2800" dirty="0"/>
              <a:t>, nm, </a:t>
            </a:r>
            <a:r>
              <a:rPr lang="en-PH" sz="2800" dirty="0" err="1"/>
              <a:t>ms</a:t>
            </a:r>
            <a:endParaRPr lang="en-PH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F7148-9082-D902-EF44-CAA0999D6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6" y="681319"/>
            <a:ext cx="7049111" cy="2827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791668-BE6C-252F-8346-C2DD34F9B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972" y="794408"/>
            <a:ext cx="5900772" cy="1425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A9BE33-6953-AF53-976A-AE766341E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96" y="3675017"/>
            <a:ext cx="6797629" cy="288061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38B9351-EFE5-17CE-1E71-7CF6F281FB78}"/>
              </a:ext>
            </a:extLst>
          </p:cNvPr>
          <p:cNvCxnSpPr/>
          <p:nvPr/>
        </p:nvCxnSpPr>
        <p:spPr>
          <a:xfrm>
            <a:off x="79256" y="3675017"/>
            <a:ext cx="119931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01900B-AC18-E42A-0B65-1B88C159ADE5}"/>
              </a:ext>
            </a:extLst>
          </p:cNvPr>
          <p:cNvCxnSpPr>
            <a:cxnSpLocks/>
          </p:cNvCxnSpPr>
          <p:nvPr/>
        </p:nvCxnSpPr>
        <p:spPr>
          <a:xfrm>
            <a:off x="6167718" y="681319"/>
            <a:ext cx="0" cy="2993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76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BB805-C6E7-BC20-071C-65505BBBD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282" y="167902"/>
            <a:ext cx="10515600" cy="576170"/>
          </a:xfrm>
        </p:spPr>
        <p:txBody>
          <a:bodyPr>
            <a:normAutofit fontScale="90000"/>
          </a:bodyPr>
          <a:lstStyle/>
          <a:p>
            <a:r>
              <a:rPr lang="en-PH" dirty="0"/>
              <a:t>Version 1: Stochastic Heat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297943-8211-8515-D76D-8E0E28C26300}"/>
              </a:ext>
            </a:extLst>
          </p:cNvPr>
          <p:cNvSpPr txBox="1"/>
          <p:nvPr/>
        </p:nvSpPr>
        <p:spPr>
          <a:xfrm>
            <a:off x="309282" y="744072"/>
            <a:ext cx="6329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/>
              <a:t>Using parameters in the paper in units </a:t>
            </a:r>
            <a:r>
              <a:rPr lang="en-PH" sz="1600" dirty="0" err="1"/>
              <a:t>pN</a:t>
            </a:r>
            <a:r>
              <a:rPr lang="en-PH" sz="1600" dirty="0"/>
              <a:t>, nm, </a:t>
            </a:r>
            <a:r>
              <a:rPr lang="en-PH" sz="1600" dirty="0" err="1"/>
              <a:t>ms</a:t>
            </a:r>
            <a:r>
              <a:rPr lang="en-PH" sz="1600" dirty="0"/>
              <a:t> (100 realizations)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86536D-11DA-1D17-E206-9D86D60B43B2}"/>
              </a:ext>
            </a:extLst>
          </p:cNvPr>
          <p:cNvSpPr txBox="1"/>
          <p:nvPr/>
        </p:nvSpPr>
        <p:spPr>
          <a:xfrm>
            <a:off x="6194612" y="222371"/>
            <a:ext cx="546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Plotting the uncoupled and nonreciprocal separately: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97C1A6-6703-FF51-9F93-D6A6ABB6893C}"/>
              </a:ext>
            </a:extLst>
          </p:cNvPr>
          <p:cNvSpPr txBox="1"/>
          <p:nvPr/>
        </p:nvSpPr>
        <p:spPr>
          <a:xfrm>
            <a:off x="6347011" y="6347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Uncoupled: a01 = a10 =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00190-C761-8A9B-9FB8-8A4C413E5841}"/>
              </a:ext>
            </a:extLst>
          </p:cNvPr>
          <p:cNvSpPr txBox="1"/>
          <p:nvPr/>
        </p:nvSpPr>
        <p:spPr>
          <a:xfrm>
            <a:off x="6427695" y="37453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Nonreciprocal: a01 = 1, a10 = -1.348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36C7BB-D9C9-80CD-128D-D0DFD1372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89" y="1067252"/>
            <a:ext cx="4397121" cy="268247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68B538-BABD-0D19-9AE6-D3367C0CC051}"/>
              </a:ext>
            </a:extLst>
          </p:cNvPr>
          <p:cNvCxnSpPr/>
          <p:nvPr/>
        </p:nvCxnSpPr>
        <p:spPr>
          <a:xfrm>
            <a:off x="6111621" y="80682"/>
            <a:ext cx="58405" cy="6696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85CCE94-4E8F-7067-1CA6-F5D586DAF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03" y="3698673"/>
            <a:ext cx="4397121" cy="30786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A4C0E-D533-0FA5-9B75-33B185566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734" y="953414"/>
            <a:ext cx="3967371" cy="28251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14989F-A4E5-A217-A3F6-4B2DE4E8E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139" y="4114637"/>
            <a:ext cx="3878751" cy="266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09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779C00A-7725-3836-FF69-4330360EB4D8}"/>
              </a:ext>
            </a:extLst>
          </p:cNvPr>
          <p:cNvGrpSpPr/>
          <p:nvPr/>
        </p:nvGrpSpPr>
        <p:grpSpPr>
          <a:xfrm>
            <a:off x="51720" y="847787"/>
            <a:ext cx="10034047" cy="4107447"/>
            <a:chOff x="51720" y="847787"/>
            <a:chExt cx="10034047" cy="410744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104F92A-6BE1-EA93-96DC-2B3512C62B9A}"/>
                </a:ext>
              </a:extLst>
            </p:cNvPr>
            <p:cNvGrpSpPr/>
            <p:nvPr/>
          </p:nvGrpSpPr>
          <p:grpSpPr>
            <a:xfrm>
              <a:off x="51720" y="1223922"/>
              <a:ext cx="7598664" cy="2888910"/>
              <a:chOff x="51720" y="1208912"/>
              <a:chExt cx="7598664" cy="288891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0E9AE7E-E050-0E12-D3BB-40E772B97E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720" y="1208912"/>
                <a:ext cx="3100145" cy="2804151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152CAB5-CD8D-3B2D-48AD-747AC036523D}"/>
                  </a:ext>
                </a:extLst>
              </p:cNvPr>
              <p:cNvGrpSpPr/>
              <p:nvPr/>
            </p:nvGrpSpPr>
            <p:grpSpPr>
              <a:xfrm>
                <a:off x="2989963" y="1250817"/>
                <a:ext cx="4660421" cy="2847005"/>
                <a:chOff x="3174732" y="2069970"/>
                <a:chExt cx="4660421" cy="2847005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F982FA3F-0BD2-3F45-B845-5C6DBB756E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428" t="453"/>
                <a:stretch/>
              </p:blipFill>
              <p:spPr>
                <a:xfrm>
                  <a:off x="3174732" y="2069970"/>
                  <a:ext cx="2349887" cy="2831298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22D8E6F0-3065-C0D3-BC1E-33B33B1FDB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0616"/>
                <a:stretch/>
              </p:blipFill>
              <p:spPr>
                <a:xfrm>
                  <a:off x="5485267" y="2069970"/>
                  <a:ext cx="2349886" cy="2847005"/>
                </a:xfrm>
                <a:prstGeom prst="rect">
                  <a:avLst/>
                </a:prstGeom>
              </p:spPr>
            </p:pic>
          </p:grp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7E8DAA-4807-892F-858F-9B1922F4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7392" y="1247897"/>
              <a:ext cx="4758375" cy="2847005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1319079-4CBC-409A-B256-DC4DC1B5733A}"/>
                </a:ext>
              </a:extLst>
            </p:cNvPr>
            <p:cNvGrpSpPr/>
            <p:nvPr/>
          </p:nvGrpSpPr>
          <p:grpSpPr>
            <a:xfrm>
              <a:off x="4233697" y="4139030"/>
              <a:ext cx="2133601" cy="816204"/>
              <a:chOff x="1851418" y="4615774"/>
              <a:chExt cx="2133601" cy="816204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33988D-1EA5-8A95-FF9C-5E8DD5043D07}"/>
                  </a:ext>
                </a:extLst>
              </p:cNvPr>
              <p:cNvGrpSpPr/>
              <p:nvPr/>
            </p:nvGrpSpPr>
            <p:grpSpPr>
              <a:xfrm>
                <a:off x="1851418" y="4615774"/>
                <a:ext cx="2133601" cy="638175"/>
                <a:chOff x="1066799" y="4867275"/>
                <a:chExt cx="2133601" cy="638175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6FBECE88-B749-7B23-D857-6B62160B4A75}"/>
                    </a:ext>
                  </a:extLst>
                </p:cNvPr>
                <p:cNvGrpSpPr/>
                <p:nvPr/>
              </p:nvGrpSpPr>
              <p:grpSpPr>
                <a:xfrm>
                  <a:off x="2552699" y="4867275"/>
                  <a:ext cx="647701" cy="638175"/>
                  <a:chOff x="1066799" y="4867275"/>
                  <a:chExt cx="647701" cy="638175"/>
                </a:xfrm>
              </p:grpSpPr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7826DF69-250C-95C9-04BE-93BBC33B927D}"/>
                      </a:ext>
                    </a:extLst>
                  </p:cNvPr>
                  <p:cNvSpPr/>
                  <p:nvPr/>
                </p:nvSpPr>
                <p:spPr>
                  <a:xfrm>
                    <a:off x="1066799" y="4867275"/>
                    <a:ext cx="647701" cy="638175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C79B82B7-1AB0-96A0-14C8-AE5D074C5E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54144" y="5008333"/>
                        <a:ext cx="305148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PH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PH" sz="2000" dirty="0"/>
                      </a:p>
                    </p:txBody>
                  </p:sp>
                </mc:Choice>
                <mc:Fallback xmlns=""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5403CFB7-0C04-4739-97CD-2A71D8D6A1A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254144" y="5008333"/>
                        <a:ext cx="305148" cy="307777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10000" r="-8000" b="-1372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PH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81F7AB12-7077-3DA9-5D5F-2290DB0730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46205" y="5133646"/>
                  <a:ext cx="1027907" cy="0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FF2F50FB-AEF7-4EB0-92D4-451888D8D0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85925" y="5249435"/>
                  <a:ext cx="878662" cy="0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433CC635-EEF6-B884-A89A-AB238D8C4F81}"/>
                    </a:ext>
                  </a:extLst>
                </p:cNvPr>
                <p:cNvGrpSpPr/>
                <p:nvPr/>
              </p:nvGrpSpPr>
              <p:grpSpPr>
                <a:xfrm>
                  <a:off x="1066799" y="4867275"/>
                  <a:ext cx="647701" cy="638175"/>
                  <a:chOff x="1066799" y="4867275"/>
                  <a:chExt cx="647701" cy="638175"/>
                </a:xfrm>
              </p:grpSpPr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AC5395C1-FDB2-3615-5E57-24398442A4D3}"/>
                      </a:ext>
                    </a:extLst>
                  </p:cNvPr>
                  <p:cNvSpPr/>
                  <p:nvPr/>
                </p:nvSpPr>
                <p:spPr>
                  <a:xfrm>
                    <a:off x="1066799" y="4867275"/>
                    <a:ext cx="647701" cy="638175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4CF912AA-4FF4-2BE6-236B-B794FE92D6D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54144" y="5008333"/>
                        <a:ext cx="31111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PH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PH" sz="2000" dirty="0"/>
                      </a:p>
                    </p:txBody>
                  </p:sp>
                </mc:Choice>
                <mc:Fallback xmlns=""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129B3F05-0406-42C3-B600-5BD6CA8989B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254144" y="5008333"/>
                        <a:ext cx="311111" cy="307777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9804" r="-9804" b="-1568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PH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621C92A-0B02-120F-8F05-4D95539F420F}"/>
                      </a:ext>
                    </a:extLst>
                  </p:cNvPr>
                  <p:cNvSpPr txBox="1"/>
                  <p:nvPr/>
                </p:nvSpPr>
                <p:spPr>
                  <a:xfrm>
                    <a:off x="2371477" y="5124201"/>
                    <a:ext cx="1129220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r>
                            <a:rPr lang="en-PH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oMath>
                      </m:oMathPara>
                    </a14:m>
                    <a:endParaRPr lang="en-PH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74F94DE8-228B-53E7-2634-9A3D7AA9ED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1477" y="5124201"/>
                    <a:ext cx="1129220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162" r="-2162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6309CD-C831-0717-F1ED-A507D9C2EEFF}"/>
                </a:ext>
              </a:extLst>
            </p:cNvPr>
            <p:cNvSpPr/>
            <p:nvPr/>
          </p:nvSpPr>
          <p:spPr>
            <a:xfrm>
              <a:off x="89649" y="1383880"/>
              <a:ext cx="224118" cy="2263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C958791-C208-08FE-9C40-988803600228}"/>
                </a:ext>
              </a:extLst>
            </p:cNvPr>
            <p:cNvSpPr/>
            <p:nvPr/>
          </p:nvSpPr>
          <p:spPr>
            <a:xfrm>
              <a:off x="3143541" y="1383880"/>
              <a:ext cx="224118" cy="2263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7689D0A-69B6-D292-6539-F7517AFD2595}"/>
                </a:ext>
              </a:extLst>
            </p:cNvPr>
            <p:cNvSpPr/>
            <p:nvPr/>
          </p:nvSpPr>
          <p:spPr>
            <a:xfrm>
              <a:off x="5458372" y="1383881"/>
              <a:ext cx="224118" cy="2263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13BDC7-D0F2-FDF6-DC05-2E9548ED0E7A}"/>
                </a:ext>
              </a:extLst>
            </p:cNvPr>
            <p:cNvSpPr/>
            <p:nvPr/>
          </p:nvSpPr>
          <p:spPr>
            <a:xfrm>
              <a:off x="7895022" y="1387915"/>
              <a:ext cx="224118" cy="2263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1B118E-C1D3-24D7-0813-F73FD6E7C000}"/>
                </a:ext>
              </a:extLst>
            </p:cNvPr>
            <p:cNvSpPr txBox="1"/>
            <p:nvPr/>
          </p:nvSpPr>
          <p:spPr>
            <a:xfrm>
              <a:off x="3902014" y="847787"/>
              <a:ext cx="493056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PH" sz="20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Hair bundle oscillations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31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BB805-C6E7-BC20-071C-65505BBBD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282" y="167902"/>
            <a:ext cx="10515600" cy="576170"/>
          </a:xfrm>
        </p:spPr>
        <p:txBody>
          <a:bodyPr>
            <a:normAutofit fontScale="90000"/>
          </a:bodyPr>
          <a:lstStyle/>
          <a:p>
            <a:r>
              <a:rPr lang="en-PH" dirty="0"/>
              <a:t>Version 2: Stochastic Heat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297943-8211-8515-D76D-8E0E28C26300}"/>
              </a:ext>
            </a:extLst>
          </p:cNvPr>
          <p:cNvSpPr txBox="1"/>
          <p:nvPr/>
        </p:nvSpPr>
        <p:spPr>
          <a:xfrm>
            <a:off x="309282" y="744072"/>
            <a:ext cx="6329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/>
              <a:t>Using parameters in the paper in units </a:t>
            </a:r>
            <a:r>
              <a:rPr lang="en-PH" sz="1600" dirty="0" err="1"/>
              <a:t>pN</a:t>
            </a:r>
            <a:r>
              <a:rPr lang="en-PH" sz="1600" dirty="0"/>
              <a:t>, nm, </a:t>
            </a:r>
            <a:r>
              <a:rPr lang="en-PH" sz="1600" dirty="0" err="1"/>
              <a:t>ms</a:t>
            </a:r>
            <a:r>
              <a:rPr lang="en-PH" sz="1600" dirty="0"/>
              <a:t> (100 realizations)</a:t>
            </a:r>
          </a:p>
          <a:p>
            <a:r>
              <a:rPr lang="en-PH" sz="1600" dirty="0"/>
              <a:t>And change magnitude of a11 to be the same as a00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86536D-11DA-1D17-E206-9D86D60B43B2}"/>
              </a:ext>
            </a:extLst>
          </p:cNvPr>
          <p:cNvSpPr txBox="1"/>
          <p:nvPr/>
        </p:nvSpPr>
        <p:spPr>
          <a:xfrm>
            <a:off x="6194612" y="222371"/>
            <a:ext cx="546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Plotting the uncoupled and nonreciprocal separately: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97C1A6-6703-FF51-9F93-D6A6ABB6893C}"/>
              </a:ext>
            </a:extLst>
          </p:cNvPr>
          <p:cNvSpPr txBox="1"/>
          <p:nvPr/>
        </p:nvSpPr>
        <p:spPr>
          <a:xfrm>
            <a:off x="6192305" y="53610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Uncoupled: a01 = a10 = 0 (since a00 and a11 have the same magnitude, their difference is not very large now?)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00190-C761-8A9B-9FB8-8A4C413E5841}"/>
              </a:ext>
            </a:extLst>
          </p:cNvPr>
          <p:cNvSpPr txBox="1"/>
          <p:nvPr/>
        </p:nvSpPr>
        <p:spPr>
          <a:xfrm>
            <a:off x="6242102" y="37324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Nonreciprocal: a01 = 1, a10 = -1.348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68B538-BABD-0D19-9AE6-D3367C0CC051}"/>
              </a:ext>
            </a:extLst>
          </p:cNvPr>
          <p:cNvCxnSpPr/>
          <p:nvPr/>
        </p:nvCxnSpPr>
        <p:spPr>
          <a:xfrm>
            <a:off x="6126977" y="80682"/>
            <a:ext cx="58405" cy="6696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5EED162-5640-2B1E-2FDB-C2E25CE33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65" y="1354377"/>
            <a:ext cx="4389500" cy="2636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47C845-2DEC-B401-B8CE-7436FEDD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34" y="3952593"/>
            <a:ext cx="4215931" cy="2905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FFB66D-07AF-0732-920E-7D89A1158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968" y="1112278"/>
            <a:ext cx="3666420" cy="26820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880FA2-8024-CE96-8B31-1D0F64E5C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102" y="4020783"/>
            <a:ext cx="4040152" cy="276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97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BB805-C6E7-BC20-071C-65505BBBD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11" y="150835"/>
            <a:ext cx="5381067" cy="576170"/>
          </a:xfrm>
        </p:spPr>
        <p:txBody>
          <a:bodyPr>
            <a:noAutofit/>
          </a:bodyPr>
          <a:lstStyle/>
          <a:p>
            <a:r>
              <a:rPr lang="en-PH" sz="2400" dirty="0"/>
              <a:t>Stochastic Heat using my own parameters in units </a:t>
            </a:r>
            <a:r>
              <a:rPr lang="en-PH" sz="2400" dirty="0" err="1"/>
              <a:t>pN</a:t>
            </a:r>
            <a:r>
              <a:rPr lang="en-PH" sz="2400" dirty="0"/>
              <a:t>, nm, </a:t>
            </a:r>
            <a:r>
              <a:rPr lang="en-PH" sz="2400" dirty="0" err="1"/>
              <a:t>ms</a:t>
            </a:r>
            <a:r>
              <a:rPr lang="en-PH" sz="2400" dirty="0"/>
              <a:t> (100 realizations)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86536D-11DA-1D17-E206-9D86D60B43B2}"/>
              </a:ext>
            </a:extLst>
          </p:cNvPr>
          <p:cNvSpPr txBox="1"/>
          <p:nvPr/>
        </p:nvSpPr>
        <p:spPr>
          <a:xfrm>
            <a:off x="6194612" y="222371"/>
            <a:ext cx="546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Plotting the uncoupled and nonreciprocal separately: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97C1A6-6703-FF51-9F93-D6A6ABB6893C}"/>
              </a:ext>
            </a:extLst>
          </p:cNvPr>
          <p:cNvSpPr txBox="1"/>
          <p:nvPr/>
        </p:nvSpPr>
        <p:spPr>
          <a:xfrm>
            <a:off x="6347011" y="63474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Uncoupled: a01 = a10 = 0 (does not oscillate around 0, but around 2. Is it possible because of the magnitude that I used are the same for all, like a00 = 1, and </a:t>
            </a:r>
            <a:r>
              <a:rPr lang="en-PH" dirty="0" err="1"/>
              <a:t>kBT</a:t>
            </a:r>
            <a:r>
              <a:rPr lang="en-PH" dirty="0"/>
              <a:t> = 4.1?)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00190-C761-8A9B-9FB8-8A4C413E5841}"/>
              </a:ext>
            </a:extLst>
          </p:cNvPr>
          <p:cNvSpPr txBox="1"/>
          <p:nvPr/>
        </p:nvSpPr>
        <p:spPr>
          <a:xfrm>
            <a:off x="6454589" y="40335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Nonreciprocal: a01 = -0.5, a10 = -0.75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68B538-BABD-0D19-9AE6-D3367C0CC051}"/>
              </a:ext>
            </a:extLst>
          </p:cNvPr>
          <p:cNvCxnSpPr/>
          <p:nvPr/>
        </p:nvCxnSpPr>
        <p:spPr>
          <a:xfrm>
            <a:off x="5941292" y="80682"/>
            <a:ext cx="58405" cy="6696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1BC3E31-D5FE-FDA8-A5DF-D7F93B76F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55" y="717566"/>
            <a:ext cx="4320914" cy="26291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C7C154-590B-B0F9-9118-BD2927E1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10" y="1558074"/>
            <a:ext cx="3487272" cy="257901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7802AB8-831E-A0F6-BE3E-B006A5F81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010" y="4398162"/>
            <a:ext cx="3422613" cy="24598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ECCBE7C-7A59-52A2-1540-3BDFF4E17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23" y="3429000"/>
            <a:ext cx="4413061" cy="312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21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E5536-D842-2C8C-1228-7342E0C71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47" y="139844"/>
            <a:ext cx="10313894" cy="441699"/>
          </a:xfrm>
        </p:spPr>
        <p:txBody>
          <a:bodyPr>
            <a:normAutofit fontScale="90000"/>
          </a:bodyPr>
          <a:lstStyle/>
          <a:p>
            <a:r>
              <a:rPr lang="en-PH" dirty="0"/>
              <a:t>Different degrees of reciprocity (Stochastic heat)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67669-04A0-D4E5-000F-56126D3E7934}"/>
              </a:ext>
            </a:extLst>
          </p:cNvPr>
          <p:cNvSpPr txBox="1"/>
          <p:nvPr/>
        </p:nvSpPr>
        <p:spPr>
          <a:xfrm>
            <a:off x="440810" y="692087"/>
            <a:ext cx="1173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a01 changes from 0, 0.01, 0.02, 0.03, …, 0.48, 0.49, 0.5 (51 datapoints) averaged over 100 realizations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C27D6B-9204-387B-6D01-EA2990D1AC39}"/>
              </a:ext>
            </a:extLst>
          </p:cNvPr>
          <p:cNvSpPr txBox="1"/>
          <p:nvPr/>
        </p:nvSpPr>
        <p:spPr>
          <a:xfrm>
            <a:off x="470647" y="1171964"/>
            <a:ext cx="339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rgbClr val="C00000"/>
                </a:solidFill>
              </a:rPr>
              <a:t>Display a01 = 0, a10 = - 0.5 first: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F8E17-86AE-EAB4-6D52-6EFFB4EB666C}"/>
              </a:ext>
            </a:extLst>
          </p:cNvPr>
          <p:cNvSpPr txBox="1"/>
          <p:nvPr/>
        </p:nvSpPr>
        <p:spPr>
          <a:xfrm>
            <a:off x="660447" y="1626084"/>
            <a:ext cx="4706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1. Reciprocal: a01 = -0.5, a10 = -0.5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FEE63B-58A0-0A82-D373-D4018DE04B89}"/>
              </a:ext>
            </a:extLst>
          </p:cNvPr>
          <p:cNvSpPr txBox="1"/>
          <p:nvPr/>
        </p:nvSpPr>
        <p:spPr>
          <a:xfrm>
            <a:off x="6435318" y="1650172"/>
            <a:ext cx="4706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2. Uncoupled: a01 = 0, a10 = -0.5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20E6E-D658-8613-96BC-892BC4CA0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99" y="2105961"/>
            <a:ext cx="4869602" cy="35817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661BA9-093F-A4E0-36D1-2209C755D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801" y="2019504"/>
            <a:ext cx="4846740" cy="35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681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E5536-D842-2C8C-1228-7342E0C71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47" y="139844"/>
            <a:ext cx="10806953" cy="441699"/>
          </a:xfrm>
        </p:spPr>
        <p:txBody>
          <a:bodyPr>
            <a:normAutofit fontScale="90000"/>
          </a:bodyPr>
          <a:lstStyle/>
          <a:p>
            <a:r>
              <a:rPr lang="en-PH" dirty="0"/>
              <a:t>Different degrees of reciprocity (Stochastic heat)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67669-04A0-D4E5-000F-56126D3E7934}"/>
              </a:ext>
            </a:extLst>
          </p:cNvPr>
          <p:cNvSpPr txBox="1"/>
          <p:nvPr/>
        </p:nvSpPr>
        <p:spPr>
          <a:xfrm>
            <a:off x="578222" y="663040"/>
            <a:ext cx="9507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highlight>
                  <a:srgbClr val="FFFF00"/>
                </a:highlight>
              </a:rPr>
              <a:t>a01 changes from negative 0, 0.01, 0.02, 0.03, …, 0.48, 0.49, 0.5 (51 datapoints)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2F841E-7DEE-302A-2D2A-380FCE31DE83}"/>
              </a:ext>
            </a:extLst>
          </p:cNvPr>
          <p:cNvSpPr txBox="1"/>
          <p:nvPr/>
        </p:nvSpPr>
        <p:spPr>
          <a:xfrm>
            <a:off x="702509" y="1210235"/>
            <a:ext cx="59761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PH" dirty="0"/>
              <a:t>Loop over a01_list = [-0, -0.01,…,-0.49, -0.5]</a:t>
            </a:r>
          </a:p>
          <a:p>
            <a:pPr marL="342900" indent="-342900">
              <a:buAutoNum type="arabicPeriod"/>
            </a:pPr>
            <a:r>
              <a:rPr lang="en-PH" dirty="0"/>
              <a:t>Generate trajectories with 30,000 data points </a:t>
            </a:r>
          </a:p>
          <a:p>
            <a:pPr marL="342900" indent="-342900">
              <a:buAutoNum type="arabicPeriod"/>
            </a:pPr>
            <a:r>
              <a:rPr lang="en-PH" dirty="0"/>
              <a:t>Compute stochastic heat:</a:t>
            </a:r>
          </a:p>
          <a:p>
            <a:pPr marL="342900" indent="-342900">
              <a:buAutoNum type="arabicPeriod"/>
            </a:pPr>
            <a:endParaRPr lang="en-PH" dirty="0"/>
          </a:p>
          <a:p>
            <a:pPr marL="342900" indent="-342900">
              <a:buAutoNum type="arabicPeriod"/>
            </a:pPr>
            <a:endParaRPr lang="en-PH" dirty="0"/>
          </a:p>
          <a:p>
            <a:pPr marL="342900" indent="-342900">
              <a:buAutoNum type="arabicPeriod"/>
            </a:pPr>
            <a:r>
              <a:rPr lang="en-PH" dirty="0"/>
              <a:t>Take the cumulative stochastic heat</a:t>
            </a:r>
          </a:p>
          <a:p>
            <a:pPr marL="342900" indent="-342900">
              <a:buAutoNum type="arabicPeriod"/>
            </a:pPr>
            <a:r>
              <a:rPr lang="en-PH" dirty="0"/>
              <a:t>Take average over 100 realizations</a:t>
            </a:r>
          </a:p>
          <a:p>
            <a:pPr marL="342900" indent="-342900">
              <a:buAutoNum type="arabicPeriod"/>
            </a:pPr>
            <a:r>
              <a:rPr lang="en-PH" dirty="0"/>
              <a:t>Take the last element and save it to the </a:t>
            </a:r>
            <a:r>
              <a:rPr lang="en-PH" dirty="0" err="1"/>
              <a:t>qx_list</a:t>
            </a:r>
            <a:endParaRPr lang="en-PH" dirty="0"/>
          </a:p>
          <a:p>
            <a:pPr marL="342900" indent="-342900">
              <a:buAutoNum type="arabicPeriod"/>
            </a:pPr>
            <a:r>
              <a:rPr lang="en-PH" dirty="0"/>
              <a:t>Plot a01_list vs </a:t>
            </a:r>
            <a:r>
              <a:rPr lang="en-PH" dirty="0" err="1"/>
              <a:t>qx_list</a:t>
            </a:r>
            <a:endParaRPr lang="en-PH" dirty="0"/>
          </a:p>
          <a:p>
            <a:endParaRPr lang="en-P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AF627E-C381-DAB3-9B27-9750FD5AA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207" y="1832396"/>
            <a:ext cx="2252993" cy="7535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67459F-A08A-D729-D1B2-613AAA7794AF}"/>
              </a:ext>
            </a:extLst>
          </p:cNvPr>
          <p:cNvSpPr txBox="1"/>
          <p:nvPr/>
        </p:nvSpPr>
        <p:spPr>
          <a:xfrm>
            <a:off x="702509" y="37217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Other parameters: (with a10 = -0.5 always)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DDA3D4-FA07-1C2E-980A-7B2105A41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09" y="4038356"/>
            <a:ext cx="4328535" cy="28196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CB3B8-123D-C96B-DD26-DD0D4E610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509" y="1545801"/>
            <a:ext cx="3657917" cy="25453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4386BA-09A9-1BA3-22F5-53A29C9C6BBE}"/>
              </a:ext>
            </a:extLst>
          </p:cNvPr>
          <p:cNvSpPr txBox="1"/>
          <p:nvPr/>
        </p:nvSpPr>
        <p:spPr>
          <a:xfrm>
            <a:off x="6798509" y="1080404"/>
            <a:ext cx="130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Results:</a:t>
            </a:r>
          </a:p>
        </p:txBody>
      </p:sp>
    </p:spTree>
    <p:extLst>
      <p:ext uri="{BB962C8B-B14F-4D97-AF65-F5344CB8AC3E}">
        <p14:creationId xmlns:p14="http://schemas.microsoft.com/office/powerpoint/2010/main" val="42171780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E5536-D842-2C8C-1228-7342E0C71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47" y="139844"/>
            <a:ext cx="10806953" cy="441699"/>
          </a:xfrm>
        </p:spPr>
        <p:txBody>
          <a:bodyPr>
            <a:normAutofit fontScale="90000"/>
          </a:bodyPr>
          <a:lstStyle/>
          <a:p>
            <a:r>
              <a:rPr lang="en-PH" dirty="0"/>
              <a:t>Different degrees of reciprocity (Energy dissipated)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67669-04A0-D4E5-000F-56126D3E7934}"/>
              </a:ext>
            </a:extLst>
          </p:cNvPr>
          <p:cNvSpPr txBox="1"/>
          <p:nvPr/>
        </p:nvSpPr>
        <p:spPr>
          <a:xfrm>
            <a:off x="618565" y="674782"/>
            <a:ext cx="765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highlight>
                  <a:srgbClr val="FFFF00"/>
                </a:highlight>
              </a:rPr>
              <a:t>a01 changes from negative 0, 0.01, 0.02, 0.03, …, 0.48, 0.49, 0.5 (51 datapoints)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BCB23-5C8B-CC39-289C-7B358B01DB7B}"/>
              </a:ext>
            </a:extLst>
          </p:cNvPr>
          <p:cNvSpPr txBox="1"/>
          <p:nvPr/>
        </p:nvSpPr>
        <p:spPr>
          <a:xfrm>
            <a:off x="739708" y="3801686"/>
            <a:ext cx="378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1. Sample plot: a01 = 0, a10 = -0.5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BD34F2-E25C-1E0F-98A3-27C417BBF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5" y="4217155"/>
            <a:ext cx="3701172" cy="25010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4A7310-5F99-9DFB-803F-9A08957CD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092" y="1271121"/>
            <a:ext cx="3787468" cy="26062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F7E7F8-2E46-FBD5-74D4-BEC92C3E5F52}"/>
              </a:ext>
            </a:extLst>
          </p:cNvPr>
          <p:cNvSpPr txBox="1"/>
          <p:nvPr/>
        </p:nvSpPr>
        <p:spPr>
          <a:xfrm>
            <a:off x="618565" y="9774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Other parameters: (with a10 = -0.5 always)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1D54DCA-E784-D06B-A03D-0BF588C94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11" y="1309374"/>
            <a:ext cx="3908611" cy="25461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BC03D40-6A22-0DC3-B0AE-ADC94C6FF2EB}"/>
              </a:ext>
            </a:extLst>
          </p:cNvPr>
          <p:cNvSpPr txBox="1"/>
          <p:nvPr/>
        </p:nvSpPr>
        <p:spPr>
          <a:xfrm>
            <a:off x="5986244" y="1010802"/>
            <a:ext cx="378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2. Sample plot: a01 = -0.3, a10 = -0.5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0C7732-95B1-05A9-E6AF-654FB10AD998}"/>
              </a:ext>
            </a:extLst>
          </p:cNvPr>
          <p:cNvSpPr txBox="1"/>
          <p:nvPr/>
        </p:nvSpPr>
        <p:spPr>
          <a:xfrm>
            <a:off x="5986244" y="3768374"/>
            <a:ext cx="378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3. Sample plot: a01 = -0.5, a10 = -0.5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61962F-92C2-903D-9D1F-F2A6171C1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092" y="4304199"/>
            <a:ext cx="3810330" cy="25453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13F80FF-3598-D2B8-847A-519B85277CAD}"/>
              </a:ext>
            </a:extLst>
          </p:cNvPr>
          <p:cNvSpPr txBox="1"/>
          <p:nvPr/>
        </p:nvSpPr>
        <p:spPr>
          <a:xfrm>
            <a:off x="9676272" y="1008355"/>
            <a:ext cx="230954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(This one is different from what I have seen before, where the red plot has a higher value than the blue plot. From this, I am expecting that the value of energy dissipated is negative. Is this correct?)</a:t>
            </a:r>
          </a:p>
        </p:txBody>
      </p:sp>
    </p:spTree>
    <p:extLst>
      <p:ext uri="{BB962C8B-B14F-4D97-AF65-F5344CB8AC3E}">
        <p14:creationId xmlns:p14="http://schemas.microsoft.com/office/powerpoint/2010/main" val="3655237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E5536-D842-2C8C-1228-7342E0C71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47" y="139844"/>
            <a:ext cx="10806953" cy="441699"/>
          </a:xfrm>
        </p:spPr>
        <p:txBody>
          <a:bodyPr>
            <a:normAutofit fontScale="90000"/>
          </a:bodyPr>
          <a:lstStyle/>
          <a:p>
            <a:r>
              <a:rPr lang="en-PH" dirty="0"/>
              <a:t>Different degrees of reciprocity (Energy dissipated)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67669-04A0-D4E5-000F-56126D3E7934}"/>
              </a:ext>
            </a:extLst>
          </p:cNvPr>
          <p:cNvSpPr txBox="1"/>
          <p:nvPr/>
        </p:nvSpPr>
        <p:spPr>
          <a:xfrm>
            <a:off x="618565" y="674782"/>
            <a:ext cx="765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highlight>
                  <a:srgbClr val="FFFF00"/>
                </a:highlight>
              </a:rPr>
              <a:t>a01 changes from negative 0, 0.01, 0.02, 0.03, …, 0.48, 0.49, 0.5 (51 datapoints)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F7E7F8-2E46-FBD5-74D4-BEC92C3E5F52}"/>
              </a:ext>
            </a:extLst>
          </p:cNvPr>
          <p:cNvSpPr txBox="1"/>
          <p:nvPr/>
        </p:nvSpPr>
        <p:spPr>
          <a:xfrm>
            <a:off x="618565" y="9774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Other parameters: (with a10 = -0.5 always)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1D54DCA-E784-D06B-A03D-0BF588C94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5" y="1298668"/>
            <a:ext cx="3908611" cy="2546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1C5A30-0EB5-531D-808D-0B913F39F007}"/>
              </a:ext>
            </a:extLst>
          </p:cNvPr>
          <p:cNvSpPr txBox="1"/>
          <p:nvPr/>
        </p:nvSpPr>
        <p:spPr>
          <a:xfrm>
            <a:off x="618565" y="4131941"/>
            <a:ext cx="59761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Steps:</a:t>
            </a:r>
          </a:p>
          <a:p>
            <a:pPr marL="342900" indent="-342900">
              <a:buAutoNum type="arabicPeriod"/>
            </a:pPr>
            <a:r>
              <a:rPr lang="en-PH" dirty="0"/>
              <a:t>Loop over a01_list = [-0, -0.01,…,-0.49, -0.5]</a:t>
            </a:r>
          </a:p>
          <a:p>
            <a:pPr marL="342900" indent="-342900">
              <a:buAutoNum type="arabicPeriod"/>
            </a:pPr>
            <a:r>
              <a:rPr lang="en-PH" dirty="0"/>
              <a:t>Solve for </a:t>
            </a:r>
          </a:p>
          <a:p>
            <a:endParaRPr lang="en-PH" dirty="0"/>
          </a:p>
          <a:p>
            <a:r>
              <a:rPr lang="en-PH" dirty="0"/>
              <a:t>3. Integrate over the interval shown in the plots in the earlier slide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7379F9-471E-038C-740B-4517324EA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065" y="4776674"/>
            <a:ext cx="2872989" cy="4648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FF0F98-E311-69AF-D26E-C275DD04D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340" y="1162156"/>
            <a:ext cx="3993226" cy="33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93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E5536-D842-2C8C-1228-7342E0C71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47" y="139844"/>
            <a:ext cx="10806953" cy="441699"/>
          </a:xfrm>
        </p:spPr>
        <p:txBody>
          <a:bodyPr>
            <a:normAutofit fontScale="90000"/>
          </a:bodyPr>
          <a:lstStyle/>
          <a:p>
            <a:r>
              <a:rPr lang="en-PH" dirty="0"/>
              <a:t>Different degrees of reciprocity (Energy dissipated)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67669-04A0-D4E5-000F-56126D3E7934}"/>
              </a:ext>
            </a:extLst>
          </p:cNvPr>
          <p:cNvSpPr txBox="1"/>
          <p:nvPr/>
        </p:nvSpPr>
        <p:spPr>
          <a:xfrm>
            <a:off x="618565" y="674782"/>
            <a:ext cx="765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a01 changes from 0, 0.01, 0.02, 0.03, …, 0.48, 0.49, 0.5 (51 datapoints)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2F841E-7DEE-302A-2D2A-380FCE31DE83}"/>
              </a:ext>
            </a:extLst>
          </p:cNvPr>
          <p:cNvSpPr txBox="1"/>
          <p:nvPr/>
        </p:nvSpPr>
        <p:spPr>
          <a:xfrm>
            <a:off x="702509" y="1210235"/>
            <a:ext cx="5976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PH" dirty="0"/>
              <a:t>Loop over a01_list = [0, 0.01,…,0.49, 0.5]</a:t>
            </a:r>
          </a:p>
          <a:p>
            <a:pPr marL="342900" indent="-342900">
              <a:buAutoNum type="arabicPeriod"/>
            </a:pPr>
            <a:r>
              <a:rPr lang="en-PH" dirty="0"/>
              <a:t>Solve for </a:t>
            </a:r>
          </a:p>
          <a:p>
            <a:endParaRPr lang="en-PH" dirty="0"/>
          </a:p>
          <a:p>
            <a:r>
              <a:rPr lang="en-PH" dirty="0"/>
              <a:t>3. Integrate over minus inf to positive inf</a:t>
            </a:r>
          </a:p>
          <a:p>
            <a:endParaRPr lang="en-PH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D04FA0-E88E-24C7-2ECD-F8D567C60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71" y="2687563"/>
            <a:ext cx="4351397" cy="26824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67459F-A08A-D729-D1B2-613AAA7794AF}"/>
              </a:ext>
            </a:extLst>
          </p:cNvPr>
          <p:cNvSpPr txBox="1"/>
          <p:nvPr/>
        </p:nvSpPr>
        <p:spPr>
          <a:xfrm>
            <a:off x="702509" y="23182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Other parameters: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45BEB-0658-C07A-53C8-BBDBF4E78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712" y="1509516"/>
            <a:ext cx="2872989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45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45309-598F-A1C6-C1FD-E300F9D2C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42" y="194678"/>
            <a:ext cx="10515600" cy="701793"/>
          </a:xfrm>
        </p:spPr>
        <p:txBody>
          <a:bodyPr/>
          <a:lstStyle/>
          <a:p>
            <a:r>
              <a:rPr lang="en-PH" dirty="0"/>
              <a:t>Analytical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C0971-13A2-E089-2E16-CB7B4C3C2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242" y="821201"/>
            <a:ext cx="10515600" cy="460375"/>
          </a:xfrm>
        </p:spPr>
        <p:txBody>
          <a:bodyPr>
            <a:normAutofit lnSpcReduction="10000"/>
          </a:bodyPr>
          <a:lstStyle/>
          <a:p>
            <a:r>
              <a:rPr lang="en-PH" dirty="0"/>
              <a:t>Non reciprocal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D0EE1-2700-7DF4-9971-24A3C926C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42" y="1603930"/>
            <a:ext cx="3977985" cy="2491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31D7F5-F95E-96F5-C453-F45528F10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4" y="4040028"/>
            <a:ext cx="4077053" cy="2560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C310AA-7F94-2802-6FDD-0C366CDB5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423" y="1603930"/>
            <a:ext cx="3871295" cy="24919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AE7D7B-CBEC-0753-9966-CF6E7D884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3610" y="4108614"/>
            <a:ext cx="3810330" cy="24919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AD7D70-D099-0CDE-90B5-73E853BC58D3}"/>
              </a:ext>
            </a:extLst>
          </p:cNvPr>
          <p:cNvSpPr txBox="1"/>
          <p:nvPr/>
        </p:nvSpPr>
        <p:spPr>
          <a:xfrm>
            <a:off x="1559859" y="1281576"/>
            <a:ext cx="255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Autocorrelation 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E3298B-7031-0028-57EB-45EAA318D6D3}"/>
              </a:ext>
            </a:extLst>
          </p:cNvPr>
          <p:cNvSpPr txBox="1"/>
          <p:nvPr/>
        </p:nvSpPr>
        <p:spPr>
          <a:xfrm>
            <a:off x="6324599" y="1294304"/>
            <a:ext cx="255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Response function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555649-B463-003D-7E3C-1FE238F3F32E}"/>
              </a:ext>
            </a:extLst>
          </p:cNvPr>
          <p:cNvSpPr txBox="1"/>
          <p:nvPr/>
        </p:nvSpPr>
        <p:spPr>
          <a:xfrm>
            <a:off x="2015719" y="6496809"/>
            <a:ext cx="1604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Log-log plot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A25AD5-6CCC-A192-E173-05EDE0425C63}"/>
              </a:ext>
            </a:extLst>
          </p:cNvPr>
          <p:cNvSpPr txBox="1"/>
          <p:nvPr/>
        </p:nvSpPr>
        <p:spPr>
          <a:xfrm>
            <a:off x="7143531" y="6496809"/>
            <a:ext cx="1604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Log-log plot</a:t>
            </a:r>
          </a:p>
        </p:txBody>
      </p:sp>
    </p:spTree>
    <p:extLst>
      <p:ext uri="{BB962C8B-B14F-4D97-AF65-F5344CB8AC3E}">
        <p14:creationId xmlns:p14="http://schemas.microsoft.com/office/powerpoint/2010/main" val="8220486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BABFD-23DF-BCDD-9FF2-09F225DF9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670" y="746496"/>
            <a:ext cx="10515600" cy="37969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PH" dirty="0"/>
              <a:t>2.  Units in </a:t>
            </a:r>
            <a:r>
              <a:rPr lang="en-PH" dirty="0" err="1"/>
              <a:t>pN</a:t>
            </a:r>
            <a:r>
              <a:rPr lang="en-PH" dirty="0"/>
              <a:t>, nm, </a:t>
            </a:r>
            <a:r>
              <a:rPr lang="en-PH" dirty="0" err="1"/>
              <a:t>ms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6D164C-84C8-3DE4-0F1F-D184179C9A1F}"/>
                  </a:ext>
                </a:extLst>
              </p:cNvPr>
              <p:cNvSpPr txBox="1"/>
              <p:nvPr/>
            </p:nvSpPr>
            <p:spPr>
              <a:xfrm>
                <a:off x="210670" y="192359"/>
                <a:ext cx="89960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2400" dirty="0"/>
                  <a:t>Dissipation (equation 17 in paper) = answer: </a:t>
                </a:r>
                <a14:m>
                  <m:oMath xmlns:m="http://schemas.openxmlformats.org/officeDocument/2006/math">
                    <m:r>
                      <a:rPr lang="en-PH" sz="2400" b="0" i="1" smtClean="0">
                        <a:latin typeface="Cambria Math" panose="02040503050406030204" pitchFamily="18" charset="0"/>
                      </a:rPr>
                      <m:t>5.093 </m:t>
                    </m:r>
                  </m:oMath>
                </a14:m>
                <a:r>
                  <a:rPr lang="en-PH" sz="2400" dirty="0" err="1"/>
                  <a:t>pN</a:t>
                </a:r>
                <a:r>
                  <a:rPr lang="en-PH" sz="2400" dirty="0"/>
                  <a:t> nm/ </a:t>
                </a:r>
                <a:r>
                  <a:rPr lang="en-PH" sz="2400" dirty="0" err="1"/>
                  <a:t>ms</a:t>
                </a:r>
                <a:endParaRPr lang="en-PH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6D164C-84C8-3DE4-0F1F-D184179C9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70" y="192359"/>
                <a:ext cx="8996083" cy="461665"/>
              </a:xfrm>
              <a:prstGeom prst="rect">
                <a:avLst/>
              </a:prstGeom>
              <a:blipFill>
                <a:blip r:embed="rId2"/>
                <a:stretch>
                  <a:fillRect l="-1085" t="-10667" b="-30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AB11D5C-3957-2437-95D4-C0E9C3612866}"/>
              </a:ext>
            </a:extLst>
          </p:cNvPr>
          <p:cNvSpPr txBox="1"/>
          <p:nvPr/>
        </p:nvSpPr>
        <p:spPr>
          <a:xfrm>
            <a:off x="347244" y="6016846"/>
            <a:ext cx="11127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This one is very far from what I want, I don’t know why it gives very weird values when the code is just the same as in number 1 but just in different units. But the numerical simulation in units </a:t>
            </a:r>
            <a:r>
              <a:rPr lang="en-PH" dirty="0" err="1"/>
              <a:t>pN</a:t>
            </a:r>
            <a:r>
              <a:rPr lang="en-PH" dirty="0"/>
              <a:t>, nm, </a:t>
            </a:r>
            <a:r>
              <a:rPr lang="en-PH" dirty="0" err="1"/>
              <a:t>ms</a:t>
            </a:r>
            <a:r>
              <a:rPr lang="en-PH" dirty="0"/>
              <a:t> in the next slide is correct.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38328-7F1A-3F76-17B6-6CBEC96B8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45" y="1062065"/>
            <a:ext cx="8359864" cy="4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991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45309-598F-A1C6-C1FD-E300F9D2C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42" y="194678"/>
            <a:ext cx="10515600" cy="701793"/>
          </a:xfrm>
        </p:spPr>
        <p:txBody>
          <a:bodyPr/>
          <a:lstStyle/>
          <a:p>
            <a:r>
              <a:rPr lang="en-PH" dirty="0"/>
              <a:t>Analytical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C0971-13A2-E089-2E16-CB7B4C3C2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242" y="821201"/>
            <a:ext cx="10515600" cy="460375"/>
          </a:xfrm>
        </p:spPr>
        <p:txBody>
          <a:bodyPr>
            <a:normAutofit lnSpcReduction="10000"/>
          </a:bodyPr>
          <a:lstStyle/>
          <a:p>
            <a:r>
              <a:rPr lang="en-PH" dirty="0"/>
              <a:t>Reciprocal system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AD7D70-D099-0CDE-90B5-73E853BC58D3}"/>
              </a:ext>
            </a:extLst>
          </p:cNvPr>
          <p:cNvSpPr txBox="1"/>
          <p:nvPr/>
        </p:nvSpPr>
        <p:spPr>
          <a:xfrm>
            <a:off x="1559859" y="1281576"/>
            <a:ext cx="255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Autocorrelation 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E3298B-7031-0028-57EB-45EAA318D6D3}"/>
              </a:ext>
            </a:extLst>
          </p:cNvPr>
          <p:cNvSpPr txBox="1"/>
          <p:nvPr/>
        </p:nvSpPr>
        <p:spPr>
          <a:xfrm>
            <a:off x="6647329" y="1294304"/>
            <a:ext cx="255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Response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51F4C-8E7D-EE32-97E3-062E9164E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40" y="1578555"/>
            <a:ext cx="3901778" cy="25300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9BAC47-8A44-3330-AFA8-362CFA6F8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40" y="4122061"/>
            <a:ext cx="3840813" cy="25910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B84C57-49BC-87CE-82C1-AB0438061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403" y="1592002"/>
            <a:ext cx="3764606" cy="25300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76233A-DFB1-E083-29F1-617140CD6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1714" y="4125642"/>
            <a:ext cx="3871295" cy="25376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0C961B-2A89-60BA-9C5B-2A169A4B8261}"/>
              </a:ext>
            </a:extLst>
          </p:cNvPr>
          <p:cNvSpPr txBox="1"/>
          <p:nvPr/>
        </p:nvSpPr>
        <p:spPr>
          <a:xfrm>
            <a:off x="2015719" y="6523704"/>
            <a:ext cx="1604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Log-log plot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BE2250-CD2E-8573-71AC-034FC04B62AF}"/>
              </a:ext>
            </a:extLst>
          </p:cNvPr>
          <p:cNvSpPr txBox="1"/>
          <p:nvPr/>
        </p:nvSpPr>
        <p:spPr>
          <a:xfrm>
            <a:off x="7143531" y="6523704"/>
            <a:ext cx="1604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Log-log plot</a:t>
            </a:r>
          </a:p>
        </p:txBody>
      </p:sp>
    </p:spTree>
    <p:extLst>
      <p:ext uri="{BB962C8B-B14F-4D97-AF65-F5344CB8AC3E}">
        <p14:creationId xmlns:p14="http://schemas.microsoft.com/office/powerpoint/2010/main" val="765199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F48270-B366-7AD9-F9AF-7D979815DC5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086" y="2816766"/>
            <a:ext cx="897037" cy="89703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C60CCC0-F8E3-C9D4-E268-C48DCC1469BC}"/>
              </a:ext>
            </a:extLst>
          </p:cNvPr>
          <p:cNvGrpSpPr/>
          <p:nvPr/>
        </p:nvGrpSpPr>
        <p:grpSpPr>
          <a:xfrm>
            <a:off x="3032971" y="400511"/>
            <a:ext cx="7761320" cy="3158693"/>
            <a:chOff x="1237129" y="171450"/>
            <a:chExt cx="9711356" cy="39523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161036-EDCC-3F16-F3C7-831F29382372}"/>
                </a:ext>
              </a:extLst>
            </p:cNvPr>
            <p:cNvSpPr/>
            <p:nvPr/>
          </p:nvSpPr>
          <p:spPr>
            <a:xfrm>
              <a:off x="1237129" y="171450"/>
              <a:ext cx="9377083" cy="395231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7BAC24-3786-3C93-6745-8BB16855F861}"/>
                </a:ext>
              </a:extLst>
            </p:cNvPr>
            <p:cNvCxnSpPr>
              <a:cxnSpLocks/>
              <a:stCxn id="5" idx="0"/>
              <a:endCxn id="5" idx="2"/>
            </p:cNvCxnSpPr>
            <p:nvPr/>
          </p:nvCxnSpPr>
          <p:spPr>
            <a:xfrm>
              <a:off x="5925671" y="171450"/>
              <a:ext cx="0" cy="39523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8AA474-D1D1-88DF-2B75-F04029F07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8697" y="3247450"/>
              <a:ext cx="796011" cy="79601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194B32-A32A-534D-09A8-45A4740B660E}"/>
                </a:ext>
              </a:extLst>
            </p:cNvPr>
            <p:cNvSpPr txBox="1"/>
            <p:nvPr/>
          </p:nvSpPr>
          <p:spPr>
            <a:xfrm>
              <a:off x="1345851" y="2823834"/>
              <a:ext cx="562274" cy="423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6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A14084F-C8CE-F61A-2141-112A464701EC}"/>
                </a:ext>
              </a:extLst>
            </p:cNvPr>
            <p:cNvSpPr txBox="1"/>
            <p:nvPr/>
          </p:nvSpPr>
          <p:spPr>
            <a:xfrm>
              <a:off x="1325710" y="1443942"/>
              <a:ext cx="562274" cy="423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6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88F4F7B-54AB-AE87-03D0-D580E2E245FC}"/>
                </a:ext>
              </a:extLst>
            </p:cNvPr>
            <p:cNvGrpSpPr/>
            <p:nvPr/>
          </p:nvGrpSpPr>
          <p:grpSpPr>
            <a:xfrm>
              <a:off x="1887781" y="1443942"/>
              <a:ext cx="3295155" cy="2456622"/>
              <a:chOff x="1753742" y="1189686"/>
              <a:chExt cx="3579284" cy="2668452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B7797875-141C-2413-9995-7B27CC86E8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1036" y="1189686"/>
                <a:ext cx="1219200" cy="121920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4CF4FCB8-2174-4595-61BC-DC83D2E1D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4033" y="1189686"/>
                <a:ext cx="1219200" cy="1219200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400D6B1-2602-21FE-B29D-0582B1B967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4033" y="2638938"/>
                <a:ext cx="1219200" cy="1219200"/>
              </a:xfrm>
              <a:prstGeom prst="rect">
                <a:avLst/>
              </a:prstGeom>
            </p:spPr>
          </p:pic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E0A88D5-B1BA-D613-A466-84595ED8C3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5997" y="1860200"/>
                <a:ext cx="707418" cy="0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2B1A2D6-6C6E-F80B-7165-6535090B7A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8414" y="2115007"/>
                <a:ext cx="1342587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E2AD2D-B78D-9903-294C-B2C39C4A3459}"/>
                  </a:ext>
                </a:extLst>
              </p:cNvPr>
              <p:cNvSpPr txBox="1"/>
              <p:nvPr/>
            </p:nvSpPr>
            <p:spPr>
              <a:xfrm>
                <a:off x="3022547" y="1463651"/>
                <a:ext cx="956772" cy="334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0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heat flow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996D973-2405-8D49-B13F-5F7A2259DB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8414" y="3492499"/>
                <a:ext cx="1342587" cy="12382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BD7FFD1-2410-BE54-F212-335BDCEF3319}"/>
                      </a:ext>
                    </a:extLst>
                  </p:cNvPr>
                  <p:cNvSpPr txBox="1"/>
                  <p:nvPr/>
                </p:nvSpPr>
                <p:spPr>
                  <a:xfrm>
                    <a:off x="3803878" y="3249007"/>
                    <a:ext cx="1504950" cy="4869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6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PH" sz="16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PH" sz="16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PH" sz="1600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BD7FFD1-2410-BE54-F212-335BDCEF33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3878" y="3249007"/>
                    <a:ext cx="1504950" cy="48698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6897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E85FC8F-4F03-A37F-365C-E700974D094A}"/>
                      </a:ext>
                    </a:extLst>
                  </p:cNvPr>
                  <p:cNvSpPr txBox="1"/>
                  <p:nvPr/>
                </p:nvSpPr>
                <p:spPr>
                  <a:xfrm>
                    <a:off x="3828076" y="1667805"/>
                    <a:ext cx="1504950" cy="4601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6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PH" sz="16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PH" sz="16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PH" sz="1600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E85FC8F-4F03-A37F-365C-E700974D09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8076" y="1667805"/>
                    <a:ext cx="1504950" cy="46014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E70DAA4B-AC79-21C4-60B2-3EA5C21D2682}"/>
                      </a:ext>
                    </a:extLst>
                  </p:cNvPr>
                  <p:cNvSpPr txBox="1"/>
                  <p:nvPr/>
                </p:nvSpPr>
                <p:spPr>
                  <a:xfrm>
                    <a:off x="1780370" y="1667805"/>
                    <a:ext cx="1504950" cy="4601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6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PH" sz="16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PH" sz="16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sub>
                          </m:sSub>
                        </m:oMath>
                      </m:oMathPara>
                    </a14:m>
                    <a:endParaRPr lang="en-PH" sz="1600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E70DAA4B-AC79-21C4-60B2-3EA5C21D26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0370" y="1667805"/>
                    <a:ext cx="1504950" cy="4601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BD6E9F3-96B8-B3C1-AAB1-322715EFE81F}"/>
                      </a:ext>
                    </a:extLst>
                  </p:cNvPr>
                  <p:cNvSpPr txBox="1"/>
                  <p:nvPr/>
                </p:nvSpPr>
                <p:spPr>
                  <a:xfrm>
                    <a:off x="1753742" y="3249007"/>
                    <a:ext cx="1504950" cy="4869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6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PH" sz="16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PH" sz="16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PH" sz="1600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BD6E9F3-96B8-B3C1-AAB1-322715EFE8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3742" y="3249007"/>
                    <a:ext cx="1504950" cy="48698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897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A93895-3839-B594-B32C-C17FF0986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985" y="1473566"/>
              <a:ext cx="2178063" cy="2178063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94CCB6-7253-59F4-B4AF-C16A7DF11C65}"/>
                </a:ext>
              </a:extLst>
            </p:cNvPr>
            <p:cNvCxnSpPr>
              <a:cxnSpLocks/>
            </p:cNvCxnSpPr>
            <p:nvPr/>
          </p:nvCxnSpPr>
          <p:spPr>
            <a:xfrm>
              <a:off x="5924520" y="1595670"/>
              <a:ext cx="3286155" cy="252809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1E75E3-1A4A-90E9-DF04-212AC0AF108A}"/>
                </a:ext>
              </a:extLst>
            </p:cNvPr>
            <p:cNvSpPr txBox="1"/>
            <p:nvPr/>
          </p:nvSpPr>
          <p:spPr>
            <a:xfrm>
              <a:off x="2075284" y="270974"/>
              <a:ext cx="2876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Equilibrium system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90B9D77-13AD-4A14-B8E8-F12F4B93D723}"/>
                </a:ext>
              </a:extLst>
            </p:cNvPr>
            <p:cNvSpPr txBox="1"/>
            <p:nvPr/>
          </p:nvSpPr>
          <p:spPr>
            <a:xfrm>
              <a:off x="6679781" y="286862"/>
              <a:ext cx="3517283" cy="462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Non-equilibrium system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1C007A4-2F25-3FD0-E3A1-24FCC952CD21}"/>
                </a:ext>
              </a:extLst>
            </p:cNvPr>
            <p:cNvSpPr txBox="1"/>
            <p:nvPr/>
          </p:nvSpPr>
          <p:spPr>
            <a:xfrm>
              <a:off x="1681742" y="576497"/>
              <a:ext cx="3620537" cy="654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net flow of matter </a:t>
              </a:r>
            </a:p>
            <a:p>
              <a:pPr algn="ctr"/>
              <a:r>
                <a:rPr lang="en-PH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energy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10F6583-672E-8426-0891-0B734A151C0F}"/>
                </a:ext>
              </a:extLst>
            </p:cNvPr>
            <p:cNvSpPr txBox="1"/>
            <p:nvPr/>
          </p:nvSpPr>
          <p:spPr>
            <a:xfrm>
              <a:off x="5945844" y="578847"/>
              <a:ext cx="5002641" cy="654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Continuous consumption and </a:t>
              </a:r>
            </a:p>
            <a:p>
              <a:pPr algn="ctr"/>
              <a:r>
                <a:rPr lang="en-PH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dissipation of energy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F5E7604-3416-7F77-2D07-1EE45EDEC2B6}"/>
              </a:ext>
            </a:extLst>
          </p:cNvPr>
          <p:cNvGrpSpPr/>
          <p:nvPr/>
        </p:nvGrpSpPr>
        <p:grpSpPr>
          <a:xfrm>
            <a:off x="678749" y="3473608"/>
            <a:ext cx="4276664" cy="3251529"/>
            <a:chOff x="678749" y="3473608"/>
            <a:chExt cx="4276664" cy="325152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652E603-687D-159B-1C94-0D00ABE12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8749" y="3473608"/>
              <a:ext cx="4276664" cy="325152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AB60D5-540A-8248-13A6-E1E29837E18F}"/>
                </a:ext>
              </a:extLst>
            </p:cNvPr>
            <p:cNvSpPr txBox="1"/>
            <p:nvPr/>
          </p:nvSpPr>
          <p:spPr>
            <a:xfrm>
              <a:off x="4127216" y="5387620"/>
              <a:ext cx="682274" cy="338554"/>
            </a:xfrm>
            <a:prstGeom prst="rect">
              <a:avLst/>
            </a:prstGeom>
            <a:solidFill>
              <a:srgbClr val="C8DE7F"/>
            </a:solidFill>
          </p:spPr>
          <p:txBody>
            <a:bodyPr wrap="square" rtlCol="0">
              <a:spAutoFit/>
            </a:bodyPr>
            <a:lstStyle/>
            <a:p>
              <a:r>
                <a:rPr lang="en-PH" sz="16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Earth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436B32-B080-6B6F-A74F-816E2313EDAB}"/>
                </a:ext>
              </a:extLst>
            </p:cNvPr>
            <p:cNvSpPr txBox="1"/>
            <p:nvPr/>
          </p:nvSpPr>
          <p:spPr>
            <a:xfrm>
              <a:off x="1906473" y="4539884"/>
              <a:ext cx="682274" cy="338554"/>
            </a:xfrm>
            <a:prstGeom prst="rect">
              <a:avLst/>
            </a:prstGeom>
            <a:solidFill>
              <a:srgbClr val="ABE0F4"/>
            </a:solidFill>
          </p:spPr>
          <p:txBody>
            <a:bodyPr wrap="square" rtlCol="0">
              <a:spAutoFit/>
            </a:bodyPr>
            <a:lstStyle/>
            <a:p>
              <a:r>
                <a:rPr lang="en-PH" sz="16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book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6ABB7E8-CD4A-73D9-4E69-F4E6B000C119}"/>
                </a:ext>
              </a:extLst>
            </p:cNvPr>
            <p:cNvCxnSpPr>
              <a:cxnSpLocks/>
            </p:cNvCxnSpPr>
            <p:nvPr/>
          </p:nvCxnSpPr>
          <p:spPr>
            <a:xfrm>
              <a:off x="2843208" y="5016138"/>
              <a:ext cx="0" cy="635725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FDD04A2-338E-5DED-F91B-6F6F1D1E706F}"/>
                </a:ext>
              </a:extLst>
            </p:cNvPr>
            <p:cNvCxnSpPr/>
            <p:nvPr/>
          </p:nvCxnSpPr>
          <p:spPr>
            <a:xfrm flipV="1">
              <a:off x="2843208" y="5930538"/>
              <a:ext cx="0" cy="574766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8BE2019-AD8F-E9FF-AAEB-B29069EA7ED0}"/>
                    </a:ext>
                  </a:extLst>
                </p:cNvPr>
                <p:cNvSpPr txBox="1"/>
                <p:nvPr/>
              </p:nvSpPr>
              <p:spPr>
                <a:xfrm>
                  <a:off x="2490633" y="5007429"/>
                  <a:ext cx="330948" cy="307777"/>
                </a:xfrm>
                <a:prstGeom prst="rect">
                  <a:avLst/>
                </a:prstGeom>
                <a:solidFill>
                  <a:srgbClr val="FEE73C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PH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oMath>
                    </m:oMathPara>
                  </a14:m>
                  <a:endParaRPr lang="en-PH" sz="14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8BE2019-AD8F-E9FF-AAEB-B29069EA7E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0633" y="5007429"/>
                  <a:ext cx="330948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7B54BEF-7615-DEEB-FFB8-6E0F7A8AB5AD}"/>
                    </a:ext>
                  </a:extLst>
                </p:cNvPr>
                <p:cNvSpPr txBox="1"/>
                <p:nvPr/>
              </p:nvSpPr>
              <p:spPr>
                <a:xfrm>
                  <a:off x="2485550" y="6217921"/>
                  <a:ext cx="330948" cy="307777"/>
                </a:xfrm>
                <a:prstGeom prst="rect">
                  <a:avLst/>
                </a:prstGeom>
                <a:solidFill>
                  <a:srgbClr val="C8DE7F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PH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oMath>
                    </m:oMathPara>
                  </a14:m>
                  <a:endParaRPr lang="en-PH" sz="14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7B54BEF-7615-DEEB-FFB8-6E0F7A8AB5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5550" y="6217921"/>
                  <a:ext cx="330948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83A64CAF-47FD-0612-BD2E-B4B4638E90BB}"/>
                    </a:ext>
                  </a:extLst>
                </p:cNvPr>
                <p:cNvSpPr txBox="1"/>
                <p:nvPr/>
              </p:nvSpPr>
              <p:spPr>
                <a:xfrm>
                  <a:off x="1544091" y="3888247"/>
                  <a:ext cx="25318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𝑎𝑐𝑡𝑖𝑜𝑛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=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𝑟𝑒𝑎𝑐𝑡𝑖𝑜𝑛</m:t>
                        </m:r>
                      </m:oMath>
                    </m:oMathPara>
                  </a14:m>
                  <a:endParaRPr lang="en-PH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83A64CAF-47FD-0612-BD2E-B4B4638E90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4091" y="3888247"/>
                  <a:ext cx="253187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CB42756-A4E7-CA18-F62E-B72B16AD1568}"/>
                </a:ext>
              </a:extLst>
            </p:cNvPr>
            <p:cNvSpPr txBox="1"/>
            <p:nvPr/>
          </p:nvSpPr>
          <p:spPr>
            <a:xfrm>
              <a:off x="1633938" y="3727182"/>
              <a:ext cx="30907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Reciprocal interaction</a:t>
              </a:r>
              <a:endParaRPr lang="en-PH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64232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67B35-9FE4-BA99-FE8B-60227CEB1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296"/>
            <a:ext cx="10515600" cy="1325563"/>
          </a:xfrm>
        </p:spPr>
        <p:txBody>
          <a:bodyPr>
            <a:normAutofit/>
          </a:bodyPr>
          <a:lstStyle/>
          <a:p>
            <a:r>
              <a:rPr lang="en-PH" dirty="0"/>
              <a:t>Simulation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9C01B7-99EA-ED87-F211-BF4BA80C6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7041"/>
            <a:ext cx="5643283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PH" dirty="0"/>
              <a:t>Non reciprocal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D30BA8-CC99-A3AB-8CF4-1D1528356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07" y="2291357"/>
            <a:ext cx="3863675" cy="25148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AF2AC2-FBE3-2B2D-91C1-B77FA3442096}"/>
              </a:ext>
            </a:extLst>
          </p:cNvPr>
          <p:cNvSpPr txBox="1"/>
          <p:nvPr/>
        </p:nvSpPr>
        <p:spPr>
          <a:xfrm>
            <a:off x="3857064" y="7761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 err="1"/>
              <a:t>delta_t</a:t>
            </a:r>
            <a:r>
              <a:rPr lang="en-PH" dirty="0"/>
              <a:t> = 0.01</a:t>
            </a:r>
          </a:p>
          <a:p>
            <a:r>
              <a:rPr lang="en-PH" dirty="0"/>
              <a:t>time = 500</a:t>
            </a:r>
          </a:p>
          <a:p>
            <a:r>
              <a:rPr lang="en-PH" dirty="0"/>
              <a:t>number of data points = 500*0.01 = 50000 data points</a:t>
            </a:r>
          </a:p>
          <a:p>
            <a:r>
              <a:rPr lang="en-PH" dirty="0"/>
              <a:t>number of realizations = 50</a:t>
            </a:r>
          </a:p>
          <a:p>
            <a:r>
              <a:rPr lang="en-PH" dirty="0"/>
              <a:t>units of parameters are in </a:t>
            </a:r>
            <a:r>
              <a:rPr lang="en-PH" dirty="0" err="1"/>
              <a:t>pN</a:t>
            </a:r>
            <a:r>
              <a:rPr lang="en-PH" dirty="0"/>
              <a:t>, nm, </a:t>
            </a:r>
            <a:r>
              <a:rPr lang="en-PH" dirty="0" err="1"/>
              <a:t>ms</a:t>
            </a:r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BA81E-B5D5-FF5C-71FE-B03D857DA94A}"/>
              </a:ext>
            </a:extLst>
          </p:cNvPr>
          <p:cNvSpPr txBox="1"/>
          <p:nvPr/>
        </p:nvSpPr>
        <p:spPr>
          <a:xfrm>
            <a:off x="1495901" y="2050520"/>
            <a:ext cx="341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A sample trajectory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96A7B2-D531-717C-4EAF-BD2E04090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020116"/>
            <a:ext cx="3215919" cy="18365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696F5B-A234-2DBD-C5AD-1D4BBD72C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752" y="2328448"/>
            <a:ext cx="3627434" cy="23776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32312B-DF58-B953-82A6-B17C8D7BD04E}"/>
              </a:ext>
            </a:extLst>
          </p:cNvPr>
          <p:cNvSpPr txBox="1"/>
          <p:nvPr/>
        </p:nvSpPr>
        <p:spPr>
          <a:xfrm>
            <a:off x="1878049" y="480748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200" dirty="0"/>
              <a:t>50 trajectories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7D97B2-8B8F-4A2F-5F2E-E7B44CF06689}"/>
                  </a:ext>
                </a:extLst>
              </p:cNvPr>
              <p:cNvSpPr txBox="1"/>
              <p:nvPr/>
            </p:nvSpPr>
            <p:spPr>
              <a:xfrm>
                <a:off x="5860451" y="2056482"/>
                <a:ext cx="6096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1400" dirty="0"/>
                  <a:t>Autocorrelation function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PH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PH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PH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PH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PH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PH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PH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1400" b="0" i="1" smtClean="0">
                            <a:latin typeface="Cambria Math" panose="02040503050406030204" pitchFamily="18" charset="0"/>
                          </a:rPr>
                          <m:t>𝑡𝑎𝑢</m:t>
                        </m:r>
                        <m:r>
                          <a:rPr lang="en-PH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PH" sz="14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7D97B2-8B8F-4A2F-5F2E-E7B44CF06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451" y="2056482"/>
                <a:ext cx="6096000" cy="307777"/>
              </a:xfrm>
              <a:prstGeom prst="rect">
                <a:avLst/>
              </a:prstGeom>
              <a:blipFill>
                <a:blip r:embed="rId5"/>
                <a:stretch>
                  <a:fillRect l="-300" t="-1961" b="-1960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8679E2F-F163-A8D9-633D-35264605EB60}"/>
              </a:ext>
            </a:extLst>
          </p:cNvPr>
          <p:cNvSpPr txBox="1"/>
          <p:nvPr/>
        </p:nvSpPr>
        <p:spPr>
          <a:xfrm>
            <a:off x="9273988" y="2373271"/>
            <a:ext cx="2079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Where the values of tau are = 1, 51, 101, …, 49951 (a total of 1000 data points) averaged over 50 realizations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43BE98-A1E4-544C-928D-04A5727D5754}"/>
              </a:ext>
            </a:extLst>
          </p:cNvPr>
          <p:cNvSpPr txBox="1"/>
          <p:nvPr/>
        </p:nvSpPr>
        <p:spPr>
          <a:xfrm>
            <a:off x="6096000" y="5414682"/>
            <a:ext cx="2832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Unit of autocorrelation = nm^2, unit of time  = </a:t>
            </a:r>
            <a:r>
              <a:rPr lang="en-PH" dirty="0" err="1"/>
              <a:t>ms</a:t>
            </a:r>
            <a:r>
              <a:rPr lang="en-PH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537145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67B35-9FE4-BA99-FE8B-60227CEB1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296"/>
            <a:ext cx="10515600" cy="1325563"/>
          </a:xfrm>
        </p:spPr>
        <p:txBody>
          <a:bodyPr>
            <a:normAutofit/>
          </a:bodyPr>
          <a:lstStyle/>
          <a:p>
            <a:r>
              <a:rPr lang="en-PH" dirty="0"/>
              <a:t>Simulation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9C01B7-99EA-ED87-F211-BF4BA80C6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7041"/>
            <a:ext cx="5643283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PH" dirty="0"/>
              <a:t>Reciprocal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F2AC2-FBE3-2B2D-91C1-B77FA3442096}"/>
              </a:ext>
            </a:extLst>
          </p:cNvPr>
          <p:cNvSpPr txBox="1"/>
          <p:nvPr/>
        </p:nvSpPr>
        <p:spPr>
          <a:xfrm>
            <a:off x="3857064" y="7761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 err="1"/>
              <a:t>delta_t</a:t>
            </a:r>
            <a:r>
              <a:rPr lang="en-PH" dirty="0"/>
              <a:t> = 0.01</a:t>
            </a:r>
          </a:p>
          <a:p>
            <a:r>
              <a:rPr lang="en-PH" dirty="0"/>
              <a:t>time = 500</a:t>
            </a:r>
          </a:p>
          <a:p>
            <a:r>
              <a:rPr lang="en-PH" dirty="0"/>
              <a:t>number of data points = 500*0.01 = 50000 data points</a:t>
            </a:r>
          </a:p>
          <a:p>
            <a:r>
              <a:rPr lang="en-PH" dirty="0"/>
              <a:t>number of realizations = 50</a:t>
            </a:r>
          </a:p>
          <a:p>
            <a:r>
              <a:rPr lang="en-PH" dirty="0"/>
              <a:t>units of parameters are in </a:t>
            </a:r>
            <a:r>
              <a:rPr lang="en-PH" dirty="0" err="1"/>
              <a:t>pN</a:t>
            </a:r>
            <a:r>
              <a:rPr lang="en-PH" dirty="0"/>
              <a:t>, nm, </a:t>
            </a:r>
            <a:r>
              <a:rPr lang="en-PH" dirty="0" err="1"/>
              <a:t>ms</a:t>
            </a:r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BA81E-B5D5-FF5C-71FE-B03D857DA94A}"/>
              </a:ext>
            </a:extLst>
          </p:cNvPr>
          <p:cNvSpPr txBox="1"/>
          <p:nvPr/>
        </p:nvSpPr>
        <p:spPr>
          <a:xfrm>
            <a:off x="1495901" y="2050520"/>
            <a:ext cx="341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A sample trajectory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32312B-DF58-B953-82A6-B17C8D7BD04E}"/>
              </a:ext>
            </a:extLst>
          </p:cNvPr>
          <p:cNvSpPr txBox="1"/>
          <p:nvPr/>
        </p:nvSpPr>
        <p:spPr>
          <a:xfrm>
            <a:off x="1878049" y="480748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200" dirty="0"/>
              <a:t>50 trajectories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7D97B2-8B8F-4A2F-5F2E-E7B44CF06689}"/>
                  </a:ext>
                </a:extLst>
              </p:cNvPr>
              <p:cNvSpPr txBox="1"/>
              <p:nvPr/>
            </p:nvSpPr>
            <p:spPr>
              <a:xfrm>
                <a:off x="5860451" y="2056482"/>
                <a:ext cx="6096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1400" dirty="0"/>
                  <a:t>Autocorrelation function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PH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PH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PH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PH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PH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PH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PH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1400" b="0" i="1" smtClean="0">
                            <a:latin typeface="Cambria Math" panose="02040503050406030204" pitchFamily="18" charset="0"/>
                          </a:rPr>
                          <m:t>𝑡𝑎𝑢</m:t>
                        </m:r>
                        <m:r>
                          <a:rPr lang="en-PH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PH" sz="14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7D97B2-8B8F-4A2F-5F2E-E7B44CF06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451" y="2056482"/>
                <a:ext cx="6096000" cy="307777"/>
              </a:xfrm>
              <a:prstGeom prst="rect">
                <a:avLst/>
              </a:prstGeom>
              <a:blipFill>
                <a:blip r:embed="rId2"/>
                <a:stretch>
                  <a:fillRect l="-300" t="-1961" b="-1960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8679E2F-F163-A8D9-633D-35264605EB60}"/>
              </a:ext>
            </a:extLst>
          </p:cNvPr>
          <p:cNvSpPr txBox="1"/>
          <p:nvPr/>
        </p:nvSpPr>
        <p:spPr>
          <a:xfrm>
            <a:off x="9273988" y="2409131"/>
            <a:ext cx="2079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Where the values of tau are = 1, 51, 101, …, 49951 (a total of 1000 data points) averaged over 50 realizations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6EE90-7DF1-EDA8-51B4-77D631876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7" y="2358297"/>
            <a:ext cx="3817951" cy="24843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552480-CF3E-1957-1D28-B7DCB2948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21421"/>
            <a:ext cx="3101609" cy="18365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30CD62-EA40-9568-9999-977F3DB37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198" y="2328197"/>
            <a:ext cx="3551228" cy="24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4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74046-C6E5-A668-B8A5-0C6C1F1F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Method 1: PSD simulation (non-equilibrium)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AB498-97B3-8C0B-779E-FE83C1CA1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94" y="1450041"/>
            <a:ext cx="6713802" cy="5159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77E7B6-1D7A-DE18-9287-EF3812477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072" y="3538102"/>
            <a:ext cx="4572396" cy="3071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826831-48BF-5EF7-4CCC-6245A08FF097}"/>
              </a:ext>
            </a:extLst>
          </p:cNvPr>
          <p:cNvSpPr txBox="1"/>
          <p:nvPr/>
        </p:nvSpPr>
        <p:spPr>
          <a:xfrm>
            <a:off x="7964859" y="6504079"/>
            <a:ext cx="176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Log-log</a:t>
            </a:r>
          </a:p>
        </p:txBody>
      </p:sp>
    </p:spTree>
    <p:extLst>
      <p:ext uri="{BB962C8B-B14F-4D97-AF65-F5344CB8AC3E}">
        <p14:creationId xmlns:p14="http://schemas.microsoft.com/office/powerpoint/2010/main" val="29323934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74046-C6E5-A668-B8A5-0C6C1F1F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694" y="0"/>
            <a:ext cx="10515600" cy="699247"/>
          </a:xfrm>
        </p:spPr>
        <p:txBody>
          <a:bodyPr/>
          <a:lstStyle/>
          <a:p>
            <a:r>
              <a:rPr lang="en-PH" dirty="0"/>
              <a:t>Method 1: Equilibrium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479F6-5121-8B60-AD5B-FC9C1849E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96" y="823679"/>
            <a:ext cx="4473328" cy="3063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621882-68AB-5F8C-4880-70DD511F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14" y="3851872"/>
            <a:ext cx="4511431" cy="3033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2A0267-7A27-76F5-9153-26CEA5FB5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983" y="823679"/>
            <a:ext cx="4496190" cy="31016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52F948-6052-3465-F51B-2F0D78503228}"/>
              </a:ext>
            </a:extLst>
          </p:cNvPr>
          <p:cNvSpPr txBox="1"/>
          <p:nvPr/>
        </p:nvSpPr>
        <p:spPr>
          <a:xfrm>
            <a:off x="7327557" y="3865054"/>
            <a:ext cx="176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Log-log</a:t>
            </a:r>
          </a:p>
        </p:txBody>
      </p:sp>
    </p:spTree>
    <p:extLst>
      <p:ext uri="{BB962C8B-B14F-4D97-AF65-F5344CB8AC3E}">
        <p14:creationId xmlns:p14="http://schemas.microsoft.com/office/powerpoint/2010/main" val="16877888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74046-C6E5-A668-B8A5-0C6C1F1F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18" y="78254"/>
            <a:ext cx="10515600" cy="1325563"/>
          </a:xfrm>
        </p:spPr>
        <p:txBody>
          <a:bodyPr/>
          <a:lstStyle/>
          <a:p>
            <a:r>
              <a:rPr lang="en-PH" dirty="0"/>
              <a:t>Method 2: PSD simulation (non-equilibrium)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47CBD-FBB0-3442-2733-26F8014F8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18" y="1122353"/>
            <a:ext cx="6287045" cy="5486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C3B219-4938-EC15-5A87-09A41D57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338" y="4037336"/>
            <a:ext cx="4046571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352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74046-C6E5-A668-B8A5-0C6C1F1F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18" y="78254"/>
            <a:ext cx="10515600" cy="1325563"/>
          </a:xfrm>
        </p:spPr>
        <p:txBody>
          <a:bodyPr/>
          <a:lstStyle/>
          <a:p>
            <a:r>
              <a:rPr lang="en-PH" dirty="0"/>
              <a:t>Method 2: Equilibrium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CF25F-643C-7695-02C3-888E4246C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28154"/>
            <a:ext cx="4084674" cy="2514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10BF60-27D0-09FB-FF80-F61F033F1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48" y="1974809"/>
            <a:ext cx="4099915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579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545309-598F-A1C6-C1FD-E300F9D2CCD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45242" y="194678"/>
                <a:ext cx="10515600" cy="70179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PH" dirty="0"/>
                  <a:t>Analytical Solution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H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PH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PH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p>
                        <m:r>
                          <a:rPr lang="en-PH" i="1">
                            <a:latin typeface="Cambria Math" panose="02040503050406030204" pitchFamily="18" charset="0"/>
                          </a:rPr>
                          <m:t>"</m:t>
                        </m:r>
                      </m:sup>
                    </m:sSup>
                    <m:r>
                      <a:rPr lang="en-PH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P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P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PH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PH" b="0" i="0" smtClean="0">
                        <a:latin typeface="Cambria Math" panose="02040503050406030204" pitchFamily="18" charset="0"/>
                      </a:rPr>
                      <m:t>vs</m:t>
                    </m:r>
                    <m:f>
                      <m:fPr>
                        <m:ctrlPr>
                          <a:rPr lang="en-PH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P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PH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PH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  <m:sSup>
                      <m:sSupPr>
                        <m:ctrlPr>
                          <a:rPr lang="en-PH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PH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PH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"</m:t>
                        </m:r>
                      </m:sup>
                    </m:sSup>
                    <m:r>
                      <a:rPr lang="en-P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P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P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PH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545309-598F-A1C6-C1FD-E300F9D2CC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45242" y="194678"/>
                <a:ext cx="10515600" cy="701793"/>
              </a:xfrm>
              <a:blipFill>
                <a:blip r:embed="rId2"/>
                <a:stretch>
                  <a:fillRect l="-2029" t="-19130" b="-3391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7AD7D70-D099-0CDE-90B5-73E853BC58D3}"/>
              </a:ext>
            </a:extLst>
          </p:cNvPr>
          <p:cNvSpPr txBox="1"/>
          <p:nvPr/>
        </p:nvSpPr>
        <p:spPr>
          <a:xfrm>
            <a:off x="1742367" y="1118553"/>
            <a:ext cx="255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Reciprocal system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E3298B-7031-0028-57EB-45EAA318D6D3}"/>
              </a:ext>
            </a:extLst>
          </p:cNvPr>
          <p:cNvSpPr txBox="1"/>
          <p:nvPr/>
        </p:nvSpPr>
        <p:spPr>
          <a:xfrm>
            <a:off x="5834903" y="1118553"/>
            <a:ext cx="255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Non-reciprocal system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D0D7C3-381C-C668-725B-AAC64C2E9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42" y="4087539"/>
            <a:ext cx="4115157" cy="2575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C24792-6E15-9D4E-2B1D-2A6BF058F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42" y="1466242"/>
            <a:ext cx="3756986" cy="25681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BE9B25-DC13-95FC-11CD-EF3D68C68B35}"/>
              </a:ext>
            </a:extLst>
          </p:cNvPr>
          <p:cNvSpPr txBox="1"/>
          <p:nvPr/>
        </p:nvSpPr>
        <p:spPr>
          <a:xfrm>
            <a:off x="2015719" y="6523704"/>
            <a:ext cx="1604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Log-log plot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5518F9-DB4F-B1CF-4E55-25C412AEC446}"/>
              </a:ext>
            </a:extLst>
          </p:cNvPr>
          <p:cNvSpPr txBox="1"/>
          <p:nvPr/>
        </p:nvSpPr>
        <p:spPr>
          <a:xfrm>
            <a:off x="6361211" y="6523704"/>
            <a:ext cx="1604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Log-log plot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07B72B-B5E3-2979-3C4E-AF6E4B397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718" y="4118021"/>
            <a:ext cx="3581710" cy="25148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0570BDD-2A64-2F0E-B9E8-AE676BC0A0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1148" y="1427423"/>
            <a:ext cx="3604572" cy="24919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AB3934-8BD2-08C3-7CF1-21A7B5098702}"/>
              </a:ext>
            </a:extLst>
          </p:cNvPr>
          <p:cNvSpPr txBox="1"/>
          <p:nvPr/>
        </p:nvSpPr>
        <p:spPr>
          <a:xfrm>
            <a:off x="9184640" y="1564640"/>
            <a:ext cx="22621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For the reciprocal system, the two quantities are equal. For the nonreciprocal system, they are not equal, as expected.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For the non-reciprocal system in the log </a:t>
            </a:r>
            <a:r>
              <a:rPr lang="en-PH" dirty="0" err="1"/>
              <a:t>log</a:t>
            </a:r>
            <a:r>
              <a:rPr lang="en-PH" dirty="0"/>
              <a:t> plot, is this correct?</a:t>
            </a:r>
          </a:p>
        </p:txBody>
      </p:sp>
    </p:spTree>
    <p:extLst>
      <p:ext uri="{BB962C8B-B14F-4D97-AF65-F5344CB8AC3E}">
        <p14:creationId xmlns:p14="http://schemas.microsoft.com/office/powerpoint/2010/main" val="5920841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7C85-520E-FC8D-1BF4-AA25F2CA1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432" y="619125"/>
            <a:ext cx="3489960" cy="1837730"/>
          </a:xfrm>
        </p:spPr>
        <p:txBody>
          <a:bodyPr>
            <a:normAutofit fontScale="90000"/>
          </a:bodyPr>
          <a:lstStyle/>
          <a:p>
            <a:r>
              <a:rPr lang="en-PH" sz="3200" dirty="0"/>
              <a:t>To get the energy dissipation I used the values from this plot: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7662C-D8E9-A8E5-9099-3D48F9806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422" y="1425195"/>
            <a:ext cx="4122777" cy="11888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A43641-4728-CFB2-1DF3-3316710AB1C8}"/>
              </a:ext>
            </a:extLst>
          </p:cNvPr>
          <p:cNvSpPr txBox="1"/>
          <p:nvPr/>
        </p:nvSpPr>
        <p:spPr>
          <a:xfrm>
            <a:off x="4231640" y="5134849"/>
            <a:ext cx="7122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Am I understanding correctly that taking the integral in equation 5 is taking the violation function*delta omega, and then taking the sum of all of these? Units that I used is </a:t>
            </a:r>
            <a:r>
              <a:rPr lang="en-PH" dirty="0" err="1"/>
              <a:t>pN</a:t>
            </a:r>
            <a:r>
              <a:rPr lang="en-PH" dirty="0"/>
              <a:t>, nm, </a:t>
            </a:r>
            <a:r>
              <a:rPr lang="en-PH"/>
              <a:t>ms</a:t>
            </a:r>
            <a:endParaRPr lang="en-P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DE0CBF-9368-9E25-B572-1CAB0E2C5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35" y="2384947"/>
            <a:ext cx="3604572" cy="2491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8B90A-1E0B-CD51-E785-8DB5232C8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046" y="2723714"/>
            <a:ext cx="7605419" cy="23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46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32B8F-76D0-B70E-77DA-96247084D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Cumulative Stochastic Heat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0E0EA5-1BFD-71D9-0851-7B7E2255B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443" y="2116714"/>
            <a:ext cx="2270957" cy="617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2B87F7-1133-8FEA-93EA-4357865EF584}"/>
              </a:ext>
            </a:extLst>
          </p:cNvPr>
          <p:cNvSpPr txBox="1"/>
          <p:nvPr/>
        </p:nvSpPr>
        <p:spPr>
          <a:xfrm>
            <a:off x="1025727" y="1534369"/>
            <a:ext cx="4999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Where x0 = x, and x1 = 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8BBDE2-0C5A-940A-05A7-FBC23549731F}"/>
              </a:ext>
            </a:extLst>
          </p:cNvPr>
          <p:cNvSpPr txBox="1"/>
          <p:nvPr/>
        </p:nvSpPr>
        <p:spPr>
          <a:xfrm>
            <a:off x="6291565" y="1690688"/>
            <a:ext cx="527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To get the energy dissipated, take the slope of x?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D7A9B5-6441-0611-1896-FD1BD0877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7" y="2859932"/>
            <a:ext cx="5128704" cy="35055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175262-47CF-E0DF-0BA7-EC47DAB3C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436" y="2060020"/>
            <a:ext cx="5235394" cy="2187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54031F-7C61-5447-E989-C695D293D826}"/>
              </a:ext>
            </a:extLst>
          </p:cNvPr>
          <p:cNvSpPr txBox="1"/>
          <p:nvPr/>
        </p:nvSpPr>
        <p:spPr>
          <a:xfrm>
            <a:off x="6167717" y="46126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Units that I used is </a:t>
            </a:r>
            <a:r>
              <a:rPr lang="en-PH" dirty="0" err="1"/>
              <a:t>pN</a:t>
            </a:r>
            <a:r>
              <a:rPr lang="en-PH" dirty="0"/>
              <a:t>, nm, </a:t>
            </a:r>
            <a:r>
              <a:rPr lang="en-PH" dirty="0" err="1"/>
              <a:t>ms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3639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0EE1B-4AA9-0C10-EC00-3CD8A4A2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 eff / 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24204-920A-0B30-9209-B7C37BDC4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69" y="2306283"/>
            <a:ext cx="4054191" cy="2568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71F371-9FE4-F6CF-F6E8-0A5035DD1164}"/>
              </a:ext>
            </a:extLst>
          </p:cNvPr>
          <p:cNvSpPr txBox="1"/>
          <p:nvPr/>
        </p:nvSpPr>
        <p:spPr>
          <a:xfrm>
            <a:off x="1111624" y="1690688"/>
            <a:ext cx="261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Non-equilibrium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CE1CB0-80C1-FF6A-90C2-DB9770D1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438" y="2254178"/>
            <a:ext cx="4016088" cy="25300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06BDAA-D3FC-070C-677A-CBEA99C416A5}"/>
              </a:ext>
            </a:extLst>
          </p:cNvPr>
          <p:cNvSpPr txBox="1"/>
          <p:nvPr/>
        </p:nvSpPr>
        <p:spPr>
          <a:xfrm>
            <a:off x="5934635" y="1690688"/>
            <a:ext cx="261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Equilibrium</a:t>
            </a:r>
          </a:p>
        </p:txBody>
      </p:sp>
    </p:spTree>
    <p:extLst>
      <p:ext uri="{BB962C8B-B14F-4D97-AF65-F5344CB8AC3E}">
        <p14:creationId xmlns:p14="http://schemas.microsoft.com/office/powerpoint/2010/main" val="1814798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6F2A52C-F1A4-E9BE-3B9F-3C636F7CD88A}"/>
              </a:ext>
            </a:extLst>
          </p:cNvPr>
          <p:cNvGrpSpPr/>
          <p:nvPr/>
        </p:nvGrpSpPr>
        <p:grpSpPr>
          <a:xfrm>
            <a:off x="913881" y="2080236"/>
            <a:ext cx="4276664" cy="3251529"/>
            <a:chOff x="678749" y="3473608"/>
            <a:chExt cx="4276664" cy="32515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FA7218-CFE9-310E-DE2F-375AB0959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8749" y="3473608"/>
              <a:ext cx="4276664" cy="325152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CF488F-A371-657E-64D4-A7058C459D42}"/>
                </a:ext>
              </a:extLst>
            </p:cNvPr>
            <p:cNvSpPr txBox="1"/>
            <p:nvPr/>
          </p:nvSpPr>
          <p:spPr>
            <a:xfrm>
              <a:off x="4127216" y="5387620"/>
              <a:ext cx="682274" cy="338554"/>
            </a:xfrm>
            <a:prstGeom prst="rect">
              <a:avLst/>
            </a:prstGeom>
            <a:solidFill>
              <a:srgbClr val="C8DE7F"/>
            </a:solidFill>
          </p:spPr>
          <p:txBody>
            <a:bodyPr wrap="square" rtlCol="0">
              <a:spAutoFit/>
            </a:bodyPr>
            <a:lstStyle/>
            <a:p>
              <a:r>
                <a:rPr lang="en-PH" sz="16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Earth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B76E24-BC22-20F9-2448-1A3E01DB4935}"/>
                </a:ext>
              </a:extLst>
            </p:cNvPr>
            <p:cNvSpPr txBox="1"/>
            <p:nvPr/>
          </p:nvSpPr>
          <p:spPr>
            <a:xfrm>
              <a:off x="1906473" y="4539884"/>
              <a:ext cx="682274" cy="338554"/>
            </a:xfrm>
            <a:prstGeom prst="rect">
              <a:avLst/>
            </a:prstGeom>
            <a:solidFill>
              <a:srgbClr val="ABE0F4"/>
            </a:solidFill>
          </p:spPr>
          <p:txBody>
            <a:bodyPr wrap="square" rtlCol="0">
              <a:spAutoFit/>
            </a:bodyPr>
            <a:lstStyle/>
            <a:p>
              <a:r>
                <a:rPr lang="en-PH" sz="16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book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3000843-BF25-9F38-2A15-F54CDE7A5F8A}"/>
                </a:ext>
              </a:extLst>
            </p:cNvPr>
            <p:cNvCxnSpPr>
              <a:cxnSpLocks/>
            </p:cNvCxnSpPr>
            <p:nvPr/>
          </p:nvCxnSpPr>
          <p:spPr>
            <a:xfrm>
              <a:off x="2843208" y="5016138"/>
              <a:ext cx="0" cy="635725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8616D94-9D31-2792-C4E9-9C36C569C0FB}"/>
                </a:ext>
              </a:extLst>
            </p:cNvPr>
            <p:cNvCxnSpPr/>
            <p:nvPr/>
          </p:nvCxnSpPr>
          <p:spPr>
            <a:xfrm flipV="1">
              <a:off x="2843208" y="5930538"/>
              <a:ext cx="0" cy="574766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1FD4D90-22B8-5792-ADEA-96CF8C7B62CD}"/>
                    </a:ext>
                  </a:extLst>
                </p:cNvPr>
                <p:cNvSpPr txBox="1"/>
                <p:nvPr/>
              </p:nvSpPr>
              <p:spPr>
                <a:xfrm>
                  <a:off x="2490633" y="5007429"/>
                  <a:ext cx="330948" cy="307777"/>
                </a:xfrm>
                <a:prstGeom prst="rect">
                  <a:avLst/>
                </a:prstGeom>
                <a:solidFill>
                  <a:srgbClr val="FEE73C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PH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oMath>
                    </m:oMathPara>
                  </a14:m>
                  <a:endParaRPr lang="en-PH" sz="14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1FD4D90-22B8-5792-ADEA-96CF8C7B62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0633" y="5007429"/>
                  <a:ext cx="330948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FAB2D07-8AF5-A098-98B6-6998AFE1D9AC}"/>
                    </a:ext>
                  </a:extLst>
                </p:cNvPr>
                <p:cNvSpPr txBox="1"/>
                <p:nvPr/>
              </p:nvSpPr>
              <p:spPr>
                <a:xfrm>
                  <a:off x="2485550" y="6217921"/>
                  <a:ext cx="330948" cy="307777"/>
                </a:xfrm>
                <a:prstGeom prst="rect">
                  <a:avLst/>
                </a:prstGeom>
                <a:solidFill>
                  <a:srgbClr val="C8DE7F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PH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oMath>
                    </m:oMathPara>
                  </a14:m>
                  <a:endParaRPr lang="en-PH" sz="14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FAB2D07-8AF5-A098-98B6-6998AFE1D9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5550" y="6217921"/>
                  <a:ext cx="330948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EFF1599-F339-6419-9165-4CC2BBBB64AA}"/>
                    </a:ext>
                  </a:extLst>
                </p:cNvPr>
                <p:cNvSpPr txBox="1"/>
                <p:nvPr/>
              </p:nvSpPr>
              <p:spPr>
                <a:xfrm>
                  <a:off x="1544091" y="3888247"/>
                  <a:ext cx="25318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𝑎𝑐𝑡𝑖𝑜𝑛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=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𝑟𝑒𝑎𝑐𝑡𝑖𝑜𝑛</m:t>
                        </m:r>
                      </m:oMath>
                    </m:oMathPara>
                  </a14:m>
                  <a:endParaRPr lang="en-PH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EFF1599-F339-6419-9165-4CC2BBBB6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4091" y="3888247"/>
                  <a:ext cx="253187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D386F9-3A11-69A1-A8E3-52274956B77C}"/>
                </a:ext>
              </a:extLst>
            </p:cNvPr>
            <p:cNvSpPr txBox="1"/>
            <p:nvPr/>
          </p:nvSpPr>
          <p:spPr>
            <a:xfrm>
              <a:off x="1633938" y="3727182"/>
              <a:ext cx="30907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Reciprocal interaction</a:t>
              </a:r>
              <a:endParaRPr lang="en-PH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204D9B4-062C-20D5-0219-6D2AFF6A247F}"/>
              </a:ext>
            </a:extLst>
          </p:cNvPr>
          <p:cNvSpPr/>
          <p:nvPr/>
        </p:nvSpPr>
        <p:spPr>
          <a:xfrm>
            <a:off x="5234773" y="2191794"/>
            <a:ext cx="4015414" cy="3034993"/>
          </a:xfrm>
          <a:prstGeom prst="roundRect">
            <a:avLst>
              <a:gd name="adj" fmla="val 8232"/>
            </a:avLst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E4B9D6-716E-0A97-980E-4838311D6219}"/>
              </a:ext>
            </a:extLst>
          </p:cNvPr>
          <p:cNvGrpSpPr/>
          <p:nvPr/>
        </p:nvGrpSpPr>
        <p:grpSpPr>
          <a:xfrm>
            <a:off x="5605906" y="2349215"/>
            <a:ext cx="3644281" cy="2765949"/>
            <a:chOff x="1742149" y="285802"/>
            <a:chExt cx="6761956" cy="5132214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8F9DC39-F65E-311F-E935-F2C1FFACC29E}"/>
                </a:ext>
              </a:extLst>
            </p:cNvPr>
            <p:cNvSpPr/>
            <p:nvPr/>
          </p:nvSpPr>
          <p:spPr>
            <a:xfrm rot="16200000">
              <a:off x="4215817" y="1372648"/>
              <a:ext cx="1979802" cy="1386281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27149EA3-15DA-482A-9E17-EC3007F6CAA6}"/>
                </a:ext>
              </a:extLst>
            </p:cNvPr>
            <p:cNvSpPr/>
            <p:nvPr/>
          </p:nvSpPr>
          <p:spPr>
            <a:xfrm rot="16200000">
              <a:off x="5680745" y="2063326"/>
              <a:ext cx="1979802" cy="13862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2EE91C-61D2-305C-5F79-41FED2291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2149" y="1822480"/>
              <a:ext cx="1779986" cy="177998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1440543-B41C-27FC-CEF0-9801B01D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7086" y="1082758"/>
              <a:ext cx="1779986" cy="177998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5B9937E-C00A-5327-FA53-C34474BCA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0660" y="1766566"/>
              <a:ext cx="1779986" cy="177998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35A630D-190C-DC95-510F-DEEC7AAE0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9782" y="2562199"/>
              <a:ext cx="1779986" cy="177998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986580F-7B56-8950-1BAF-6E95EE9B4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812" y="285802"/>
              <a:ext cx="1779986" cy="177998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7525F3F-5416-B666-ABC5-16C1DA618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812" y="3326301"/>
              <a:ext cx="1779986" cy="17799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14B0A89-7C12-92B3-A357-7CAAAACB8B23}"/>
                    </a:ext>
                  </a:extLst>
                </p:cNvPr>
                <p:cNvSpPr txBox="1"/>
                <p:nvPr/>
              </p:nvSpPr>
              <p:spPr>
                <a:xfrm>
                  <a:off x="3751817" y="4857620"/>
                  <a:ext cx="3841671" cy="5603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𝑎𝑐𝑡𝑖𝑜𝑛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≠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𝑟𝑒𝑎𝑐𝑡𝑖𝑜𝑛</m:t>
                        </m:r>
                      </m:oMath>
                    </m:oMathPara>
                  </a14:m>
                  <a:endParaRPr lang="en-PH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14B0A89-7C12-92B3-A357-7CAAAACB8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1817" y="4857620"/>
                  <a:ext cx="3841671" cy="560396"/>
                </a:xfrm>
                <a:prstGeom prst="rect">
                  <a:avLst/>
                </a:prstGeom>
                <a:blipFill>
                  <a:blip r:embed="rId7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42DE52-C7B0-55EA-7C2E-A92E346EE881}"/>
                </a:ext>
              </a:extLst>
            </p:cNvPr>
            <p:cNvSpPr txBox="1"/>
            <p:nvPr/>
          </p:nvSpPr>
          <p:spPr>
            <a:xfrm>
              <a:off x="3217717" y="4549105"/>
              <a:ext cx="5286388" cy="628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Non-reciprocal interaction</a:t>
              </a:r>
              <a:endParaRPr lang="en-PH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3A8A814-7DB6-D6D5-D01E-56821CE0DD03}"/>
              </a:ext>
            </a:extLst>
          </p:cNvPr>
          <p:cNvSpPr txBox="1"/>
          <p:nvPr/>
        </p:nvSpPr>
        <p:spPr>
          <a:xfrm>
            <a:off x="5249090" y="2327831"/>
            <a:ext cx="449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DECA52-6B0C-F732-5D28-EAE42AF98E78}"/>
              </a:ext>
            </a:extLst>
          </p:cNvPr>
          <p:cNvSpPr txBox="1"/>
          <p:nvPr/>
        </p:nvSpPr>
        <p:spPr>
          <a:xfrm>
            <a:off x="1102158" y="2327831"/>
            <a:ext cx="449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42150537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633A7-660E-899F-6D64-A93F57655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03760"/>
            <a:ext cx="10515600" cy="423769"/>
          </a:xfrm>
        </p:spPr>
        <p:txBody>
          <a:bodyPr>
            <a:normAutofit fontScale="90000"/>
          </a:bodyPr>
          <a:lstStyle/>
          <a:p>
            <a:r>
              <a:rPr lang="en-PH" dirty="0"/>
              <a:t>PSD simulation (code)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6206E-C06F-08E0-2FF4-F3237D45D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48796"/>
            <a:ext cx="5768840" cy="2682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E224A1-47EB-F6D1-A95E-A5EA03C1A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82" y="3506907"/>
            <a:ext cx="9160034" cy="3147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6B1BCB-431F-2E65-C9B5-E625F389AF96}"/>
              </a:ext>
            </a:extLst>
          </p:cNvPr>
          <p:cNvSpPr txBox="1"/>
          <p:nvPr/>
        </p:nvSpPr>
        <p:spPr>
          <a:xfrm>
            <a:off x="6797040" y="703168"/>
            <a:ext cx="5161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1. Divide trajectory into blocks (num of blocks is 10)</a:t>
            </a:r>
          </a:p>
          <a:p>
            <a:r>
              <a:rPr lang="en-PH" dirty="0"/>
              <a:t>2. For each block (there are 5000 data points): apply </a:t>
            </a:r>
            <a:r>
              <a:rPr lang="en-PH" dirty="0" err="1"/>
              <a:t>fft</a:t>
            </a:r>
            <a:r>
              <a:rPr lang="en-PH" dirty="0"/>
              <a:t>, multiplied by its complex conjugate, divide by frequency squared, divide by total time of each block</a:t>
            </a:r>
          </a:p>
          <a:p>
            <a:r>
              <a:rPr lang="en-PH" dirty="0"/>
              <a:t>3. Take average over all the blocks</a:t>
            </a:r>
          </a:p>
          <a:p>
            <a:r>
              <a:rPr lang="en-PH" dirty="0"/>
              <a:t>4. Do this for all trajectories, take average afterwards</a:t>
            </a:r>
          </a:p>
        </p:txBody>
      </p:sp>
    </p:spTree>
    <p:extLst>
      <p:ext uri="{BB962C8B-B14F-4D97-AF65-F5344CB8AC3E}">
        <p14:creationId xmlns:p14="http://schemas.microsoft.com/office/powerpoint/2010/main" val="25565286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22D623-91CD-3698-A8FC-E918A553E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03760"/>
            <a:ext cx="10515600" cy="423769"/>
          </a:xfrm>
        </p:spPr>
        <p:txBody>
          <a:bodyPr>
            <a:noAutofit/>
          </a:bodyPr>
          <a:lstStyle/>
          <a:p>
            <a:r>
              <a:rPr lang="en-PH" sz="2400" dirty="0"/>
              <a:t>PSD simulation (code): apply the </a:t>
            </a:r>
            <a:r>
              <a:rPr lang="en-PH" sz="2400" dirty="0" err="1"/>
              <a:t>psd</a:t>
            </a:r>
            <a:r>
              <a:rPr lang="en-PH" sz="2400" dirty="0"/>
              <a:t> to all trajectories and take the average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FB4E30-CCFC-37C5-5E2E-64A8D038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14716"/>
            <a:ext cx="5730737" cy="20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685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180964-EF4D-0337-B0B4-018E63693221}"/>
              </a:ext>
            </a:extLst>
          </p:cNvPr>
          <p:cNvSpPr txBox="1">
            <a:spLocks/>
          </p:cNvSpPr>
          <p:nvPr/>
        </p:nvSpPr>
        <p:spPr>
          <a:xfrm>
            <a:off x="1351280" y="328474"/>
            <a:ext cx="10515600" cy="423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/>
              <a:t>PSD simulation (results)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EB9E7-D3C1-5C3A-C87B-4BB81ECD9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104" y="1007539"/>
            <a:ext cx="3848433" cy="3238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A912B3-06C7-F30C-A5F9-7986094E9107}"/>
              </a:ext>
            </a:extLst>
          </p:cNvPr>
          <p:cNvSpPr txBox="1"/>
          <p:nvPr/>
        </p:nvSpPr>
        <p:spPr>
          <a:xfrm>
            <a:off x="8305800" y="665772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Reciprocal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E00F77-BB30-111B-B180-40D6733E8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381" y="992298"/>
            <a:ext cx="3673158" cy="32540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75E3A3-3EB3-AC3B-B973-ECA37E083072}"/>
              </a:ext>
            </a:extLst>
          </p:cNvPr>
          <p:cNvSpPr txBox="1"/>
          <p:nvPr/>
        </p:nvSpPr>
        <p:spPr>
          <a:xfrm>
            <a:off x="3375820" y="688924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Nonreciprocal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0DC94-3401-C311-4496-D89B0FB1932C}"/>
              </a:ext>
            </a:extLst>
          </p:cNvPr>
          <p:cNvSpPr txBox="1"/>
          <p:nvPr/>
        </p:nvSpPr>
        <p:spPr>
          <a:xfrm>
            <a:off x="1351280" y="4775200"/>
            <a:ext cx="10078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The shapes are the same for both reciprocal and nonreciprocal system, should the function be changed when a nonreciprocal system is used? That is, FFT multiplied by its complex conjugate divided by frequency squared divided by total time for each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I am also not sure what the x-axis should be, in here I used the default which is (1,2,3,…,N data points)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The values increases again towards the end, should this also be discarded? Only consider half of the data points?</a:t>
            </a:r>
          </a:p>
        </p:txBody>
      </p:sp>
    </p:spTree>
    <p:extLst>
      <p:ext uri="{BB962C8B-B14F-4D97-AF65-F5344CB8AC3E}">
        <p14:creationId xmlns:p14="http://schemas.microsoft.com/office/powerpoint/2010/main" val="14180841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478294-0FB5-D8B7-B35F-44DB5E9BAE61}"/>
              </a:ext>
            </a:extLst>
          </p:cNvPr>
          <p:cNvSpPr txBox="1"/>
          <p:nvPr/>
        </p:nvSpPr>
        <p:spPr>
          <a:xfrm>
            <a:off x="502024" y="242047"/>
            <a:ext cx="10643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Another thing that I tried is to use the autocorrelation function that I obtained earlier, and: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03793B-699C-03C1-D33C-09D0C6CF5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4" y="1447617"/>
            <a:ext cx="3749365" cy="4206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9018E8-9FA6-C93C-38C6-CE4A8273D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049" y="1447617"/>
            <a:ext cx="3711262" cy="40922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2EBA7E-2458-FD71-A5C4-19B8C7E91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970" y="683956"/>
            <a:ext cx="3703641" cy="50372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147E0C-E870-726A-F790-CB2338D03C49}"/>
              </a:ext>
            </a:extLst>
          </p:cNvPr>
          <p:cNvSpPr txBox="1"/>
          <p:nvPr/>
        </p:nvSpPr>
        <p:spPr>
          <a:xfrm>
            <a:off x="502024" y="819871"/>
            <a:ext cx="310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000" dirty="0"/>
              <a:t>Nonreciprocal system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73F58F-B691-F2C6-6E73-23AB04C83C95}"/>
              </a:ext>
            </a:extLst>
          </p:cNvPr>
          <p:cNvSpPr txBox="1"/>
          <p:nvPr/>
        </p:nvSpPr>
        <p:spPr>
          <a:xfrm>
            <a:off x="832386" y="5784956"/>
            <a:ext cx="308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/>
              <a:t>Apply </a:t>
            </a:r>
            <a:r>
              <a:rPr lang="en-PH" sz="1600" dirty="0" err="1"/>
              <a:t>fft</a:t>
            </a:r>
            <a:r>
              <a:rPr lang="en-PH" sz="1600" dirty="0"/>
              <a:t> to autocorrelation function, the values increase again towards the end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C1601B-3DC4-BA42-4CD2-600DB7DDE9C4}"/>
              </a:ext>
            </a:extLst>
          </p:cNvPr>
          <p:cNvSpPr txBox="1"/>
          <p:nvPr/>
        </p:nvSpPr>
        <p:spPr>
          <a:xfrm>
            <a:off x="4848536" y="5782335"/>
            <a:ext cx="308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/>
              <a:t>Apply </a:t>
            </a:r>
            <a:r>
              <a:rPr lang="en-PH" sz="1600" dirty="0" err="1"/>
              <a:t>fft</a:t>
            </a:r>
            <a:r>
              <a:rPr lang="en-PH" sz="1600" dirty="0"/>
              <a:t> to autocorrelation function, but only plot the first half of the datapoints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ABDA39-B329-A14F-352B-CD1ED3E09F99}"/>
              </a:ext>
            </a:extLst>
          </p:cNvPr>
          <p:cNvSpPr txBox="1"/>
          <p:nvPr/>
        </p:nvSpPr>
        <p:spPr>
          <a:xfrm>
            <a:off x="8715470" y="5721213"/>
            <a:ext cx="33961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/>
              <a:t>Apply </a:t>
            </a:r>
            <a:r>
              <a:rPr lang="en-PH" sz="1600" dirty="0" err="1"/>
              <a:t>fft</a:t>
            </a:r>
            <a:r>
              <a:rPr lang="en-PH" sz="1600" dirty="0"/>
              <a:t> to autocorrelation function multiplied by its complex conjugate, only plot the first half of the datapoints</a:t>
            </a:r>
          </a:p>
        </p:txBody>
      </p:sp>
    </p:spTree>
    <p:extLst>
      <p:ext uri="{BB962C8B-B14F-4D97-AF65-F5344CB8AC3E}">
        <p14:creationId xmlns:p14="http://schemas.microsoft.com/office/powerpoint/2010/main" val="10659769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478294-0FB5-D8B7-B35F-44DB5E9BAE61}"/>
              </a:ext>
            </a:extLst>
          </p:cNvPr>
          <p:cNvSpPr txBox="1"/>
          <p:nvPr/>
        </p:nvSpPr>
        <p:spPr>
          <a:xfrm>
            <a:off x="502024" y="242047"/>
            <a:ext cx="10643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Another thing that I tried is to use the autocorrelation function that I obtained earlier, and: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147E0C-E870-726A-F790-CB2338D03C49}"/>
              </a:ext>
            </a:extLst>
          </p:cNvPr>
          <p:cNvSpPr txBox="1"/>
          <p:nvPr/>
        </p:nvSpPr>
        <p:spPr>
          <a:xfrm>
            <a:off x="502024" y="819871"/>
            <a:ext cx="310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000" dirty="0"/>
              <a:t>Reciprocal system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73F58F-B691-F2C6-6E73-23AB04C83C95}"/>
              </a:ext>
            </a:extLst>
          </p:cNvPr>
          <p:cNvSpPr txBox="1"/>
          <p:nvPr/>
        </p:nvSpPr>
        <p:spPr>
          <a:xfrm>
            <a:off x="832386" y="5784956"/>
            <a:ext cx="308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/>
              <a:t>Apply </a:t>
            </a:r>
            <a:r>
              <a:rPr lang="en-PH" sz="1600" dirty="0" err="1"/>
              <a:t>fft</a:t>
            </a:r>
            <a:r>
              <a:rPr lang="en-PH" sz="1600" dirty="0"/>
              <a:t> to autocorrelation function, the values increase again towards the end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C1601B-3DC4-BA42-4CD2-600DB7DDE9C4}"/>
              </a:ext>
            </a:extLst>
          </p:cNvPr>
          <p:cNvSpPr txBox="1"/>
          <p:nvPr/>
        </p:nvSpPr>
        <p:spPr>
          <a:xfrm>
            <a:off x="4848536" y="5782335"/>
            <a:ext cx="308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/>
              <a:t>Apply </a:t>
            </a:r>
            <a:r>
              <a:rPr lang="en-PH" sz="1600" dirty="0" err="1"/>
              <a:t>fft</a:t>
            </a:r>
            <a:r>
              <a:rPr lang="en-PH" sz="1600" dirty="0"/>
              <a:t> to autocorrelation function, but only plot the first half of the datapoints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ABDA39-B329-A14F-352B-CD1ED3E09F99}"/>
              </a:ext>
            </a:extLst>
          </p:cNvPr>
          <p:cNvSpPr txBox="1"/>
          <p:nvPr/>
        </p:nvSpPr>
        <p:spPr>
          <a:xfrm>
            <a:off x="8715470" y="5721213"/>
            <a:ext cx="33961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/>
              <a:t>Apply </a:t>
            </a:r>
            <a:r>
              <a:rPr lang="en-PH" sz="1600" dirty="0" err="1"/>
              <a:t>fft</a:t>
            </a:r>
            <a:r>
              <a:rPr lang="en-PH" sz="1600" dirty="0"/>
              <a:t> to autocorrelation function multiplied by its complex conjugate, only plot the first half of the datapoints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9703A2-F416-47AF-C0D7-724FC6B6D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4" y="1288666"/>
            <a:ext cx="3711262" cy="4427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5A2316-8AC7-77E8-D554-E1E0D831F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179" y="1131371"/>
            <a:ext cx="3703641" cy="45952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D523EC-13F7-FF38-507C-661B4416E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658" y="671393"/>
            <a:ext cx="3734124" cy="50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131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746D1-DF98-E2E2-6184-93A2B7A6A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091" y="1084511"/>
            <a:ext cx="3863675" cy="2514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297850-7590-D64D-4961-2B9EFDEE5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506" y="1114993"/>
            <a:ext cx="3901778" cy="24538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EF5AAF-1D24-EFB5-7FD4-8D9E67E25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920" y="4169598"/>
            <a:ext cx="3970364" cy="25605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A4ED8A-EBC9-41B6-EDD3-5FDD1CC93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35" y="725903"/>
            <a:ext cx="3619814" cy="27434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EE4894-6857-E8A8-947A-8D5DD648B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397" y="3916342"/>
            <a:ext cx="3596952" cy="26291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BCDA52-DEF7-0D3D-B337-7A849D1F456A}"/>
              </a:ext>
            </a:extLst>
          </p:cNvPr>
          <p:cNvSpPr txBox="1"/>
          <p:nvPr/>
        </p:nvSpPr>
        <p:spPr>
          <a:xfrm>
            <a:off x="1486673" y="541237"/>
            <a:ext cx="1373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From paper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EFB830-4656-BE9B-3A97-60A83AB65278}"/>
              </a:ext>
            </a:extLst>
          </p:cNvPr>
          <p:cNvSpPr txBox="1"/>
          <p:nvPr/>
        </p:nvSpPr>
        <p:spPr>
          <a:xfrm>
            <a:off x="4830279" y="588551"/>
            <a:ext cx="2531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Analytical solution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D3658E-A5AA-9314-515C-126F66E5D824}"/>
              </a:ext>
            </a:extLst>
          </p:cNvPr>
          <p:cNvSpPr txBox="1"/>
          <p:nvPr/>
        </p:nvSpPr>
        <p:spPr>
          <a:xfrm>
            <a:off x="8319247" y="541237"/>
            <a:ext cx="330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Analytical solution (log-log space)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2C914B0-68CB-4340-290B-459E4B68B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6194" y="4169598"/>
            <a:ext cx="3787468" cy="24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775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D59CC3-C0B1-A058-ABF7-F9A93B3DC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847" y="1561091"/>
            <a:ext cx="3558848" cy="2606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A02593-E2C5-25FD-6131-9A4D00DBA798}"/>
              </a:ext>
            </a:extLst>
          </p:cNvPr>
          <p:cNvSpPr txBox="1"/>
          <p:nvPr/>
        </p:nvSpPr>
        <p:spPr>
          <a:xfrm>
            <a:off x="6683118" y="1191759"/>
            <a:ext cx="331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Inverse FFT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324D06-90D2-4F36-650F-C5D9446DC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221" y="1606815"/>
            <a:ext cx="3863675" cy="25148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DCD0C4-3527-DCAD-1C6B-30DF0042F02F}"/>
              </a:ext>
            </a:extLst>
          </p:cNvPr>
          <p:cNvSpPr txBox="1"/>
          <p:nvPr/>
        </p:nvSpPr>
        <p:spPr>
          <a:xfrm>
            <a:off x="2403770" y="1191759"/>
            <a:ext cx="2531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Analytical solution</a:t>
            </a:r>
          </a:p>
        </p:txBody>
      </p:sp>
    </p:spTree>
    <p:extLst>
      <p:ext uri="{BB962C8B-B14F-4D97-AF65-F5344CB8AC3E}">
        <p14:creationId xmlns:p14="http://schemas.microsoft.com/office/powerpoint/2010/main" val="13554131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56BD8D-5A6C-C6DE-4148-4D759D5E3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319" y="731684"/>
            <a:ext cx="3939881" cy="2682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1FE30F-B7B6-5CE7-22EE-0B23E542321B}"/>
              </a:ext>
            </a:extLst>
          </p:cNvPr>
          <p:cNvSpPr txBox="1"/>
          <p:nvPr/>
        </p:nvSpPr>
        <p:spPr>
          <a:xfrm>
            <a:off x="3553657" y="182417"/>
            <a:ext cx="508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Analytical solution (no coupling, a01 = a10 = 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389CD1-D2AE-B4B6-B7CD-CBD2351BA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608" y="785028"/>
            <a:ext cx="3734124" cy="2629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12A04D-3193-7D87-1310-D149F8856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471" y="3647435"/>
            <a:ext cx="3932261" cy="2591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7D22B7-BA1C-1DE7-0543-644CED241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319" y="3650855"/>
            <a:ext cx="4130398" cy="25300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26046F-0C8B-2CF7-AB5C-CBDF1FBCF899}"/>
              </a:ext>
            </a:extLst>
          </p:cNvPr>
          <p:cNvSpPr txBox="1"/>
          <p:nvPr/>
        </p:nvSpPr>
        <p:spPr>
          <a:xfrm>
            <a:off x="5273326" y="3278103"/>
            <a:ext cx="214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Log-log space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B1F3C0-B0C8-58CB-13A1-B72D1F515921}"/>
              </a:ext>
            </a:extLst>
          </p:cNvPr>
          <p:cNvSpPr txBox="1"/>
          <p:nvPr/>
        </p:nvSpPr>
        <p:spPr>
          <a:xfrm>
            <a:off x="618107" y="6232191"/>
            <a:ext cx="749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Should I plot negative values of omega?</a:t>
            </a:r>
          </a:p>
        </p:txBody>
      </p:sp>
    </p:spTree>
    <p:extLst>
      <p:ext uri="{BB962C8B-B14F-4D97-AF65-F5344CB8AC3E}">
        <p14:creationId xmlns:p14="http://schemas.microsoft.com/office/powerpoint/2010/main" val="15182682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55A79E-51C8-0449-5E11-D59024785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76" y="4091381"/>
            <a:ext cx="3901778" cy="2530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CA868-AF00-6438-43FE-D4AF47CC7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635" y="1037483"/>
            <a:ext cx="4138019" cy="2568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8782DC-B347-9785-F6F6-48259DCEAB4F}"/>
              </a:ext>
            </a:extLst>
          </p:cNvPr>
          <p:cNvSpPr txBox="1"/>
          <p:nvPr/>
        </p:nvSpPr>
        <p:spPr>
          <a:xfrm>
            <a:off x="3553657" y="182417"/>
            <a:ext cx="508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Analytical solution (no coupling, a01 = a10 = 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5F584-86D6-1F3F-D7B9-8EE39654E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1026052"/>
            <a:ext cx="4160881" cy="25529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C81320-B579-E188-51B2-23FA9FDC0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740" y="4053277"/>
            <a:ext cx="3909399" cy="25681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28B214-8BD7-F882-44A0-CC1451233EF9}"/>
              </a:ext>
            </a:extLst>
          </p:cNvPr>
          <p:cNvSpPr txBox="1"/>
          <p:nvPr/>
        </p:nvSpPr>
        <p:spPr>
          <a:xfrm>
            <a:off x="5024716" y="3544948"/>
            <a:ext cx="214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Log-log space</a:t>
            </a:r>
          </a:p>
        </p:txBody>
      </p:sp>
    </p:spTree>
    <p:extLst>
      <p:ext uri="{BB962C8B-B14F-4D97-AF65-F5344CB8AC3E}">
        <p14:creationId xmlns:p14="http://schemas.microsoft.com/office/powerpoint/2010/main" val="4607249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B5335-F604-8E27-BFA1-C17A396C0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Show simulation of autocorrelation function notebook</a:t>
            </a:r>
          </a:p>
        </p:txBody>
      </p:sp>
    </p:spTree>
    <p:extLst>
      <p:ext uri="{BB962C8B-B14F-4D97-AF65-F5344CB8AC3E}">
        <p14:creationId xmlns:p14="http://schemas.microsoft.com/office/powerpoint/2010/main" val="2914830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2D03E8-E2DE-6258-F5D0-1481517FA24D}"/>
              </a:ext>
            </a:extLst>
          </p:cNvPr>
          <p:cNvGrpSpPr/>
          <p:nvPr/>
        </p:nvGrpSpPr>
        <p:grpSpPr>
          <a:xfrm>
            <a:off x="1488150" y="599843"/>
            <a:ext cx="4117268" cy="3200700"/>
            <a:chOff x="1742149" y="285802"/>
            <a:chExt cx="6247230" cy="485650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85AE7C7C-804B-82B7-5A37-C98EB1BE2B7F}"/>
                </a:ext>
              </a:extLst>
            </p:cNvPr>
            <p:cNvSpPr/>
            <p:nvPr/>
          </p:nvSpPr>
          <p:spPr>
            <a:xfrm rot="16200000">
              <a:off x="4215817" y="1372648"/>
              <a:ext cx="1979802" cy="1386281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DADB82D-3C6B-7C3C-C959-8E5DBFB253A3}"/>
                </a:ext>
              </a:extLst>
            </p:cNvPr>
            <p:cNvSpPr/>
            <p:nvPr/>
          </p:nvSpPr>
          <p:spPr>
            <a:xfrm rot="16200000">
              <a:off x="5680745" y="2063326"/>
              <a:ext cx="1979802" cy="13862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433C25-6CCF-58FC-2619-C88FA5024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2149" y="1822479"/>
              <a:ext cx="1779986" cy="17799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F6C249-D05D-7061-004D-E1715DF72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7086" y="1082758"/>
              <a:ext cx="1779986" cy="17799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E649F34-734B-9D89-8FEA-73D7B5834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0660" y="1766565"/>
              <a:ext cx="1779986" cy="177998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01C086-F955-2D8A-9F1D-BD14346F0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9781" y="2562199"/>
              <a:ext cx="1779986" cy="17799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DFA55A7-4B3C-E2F1-6EE4-C1AFBA39E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812" y="285802"/>
              <a:ext cx="1779986" cy="177998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EFCE518-2182-EBFC-3929-B3F449591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812" y="3326301"/>
              <a:ext cx="1779986" cy="17799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4CA2EC0-6B75-F013-6162-7F134276647B}"/>
                    </a:ext>
                  </a:extLst>
                </p:cNvPr>
                <p:cNvSpPr txBox="1"/>
                <p:nvPr/>
              </p:nvSpPr>
              <p:spPr>
                <a:xfrm>
                  <a:off x="3438050" y="4581906"/>
                  <a:ext cx="3841672" cy="5603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𝑎𝑐𝑡𝑖𝑜𝑛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≠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𝑟𝑒𝑎𝑐𝑡𝑖𝑜𝑛</m:t>
                        </m:r>
                      </m:oMath>
                    </m:oMathPara>
                  </a14:m>
                  <a:endParaRPr lang="en-PH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4CA2EC0-6B75-F013-6162-7F1342766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8050" y="4581906"/>
                  <a:ext cx="3841672" cy="5603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6D820EF-CB21-5CEC-666E-675BBC1D828E}"/>
                </a:ext>
              </a:extLst>
            </p:cNvPr>
            <p:cNvSpPr txBox="1"/>
            <p:nvPr/>
          </p:nvSpPr>
          <p:spPr>
            <a:xfrm>
              <a:off x="3299781" y="4319131"/>
              <a:ext cx="4689598" cy="513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Non-reciprocal interactions</a:t>
              </a:r>
              <a:endParaRPr lang="en-PH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A361324-4DBF-74ED-3744-C44FBE347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68" b="17836"/>
          <a:stretch/>
        </p:blipFill>
        <p:spPr>
          <a:xfrm>
            <a:off x="8324277" y="941965"/>
            <a:ext cx="4930567" cy="28044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5B21DC-0941-9669-7F96-374AFD70E9F1}"/>
              </a:ext>
            </a:extLst>
          </p:cNvPr>
          <p:cNvSpPr txBox="1"/>
          <p:nvPr/>
        </p:nvSpPr>
        <p:spPr>
          <a:xfrm>
            <a:off x="8261525" y="541855"/>
            <a:ext cx="493056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H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Hair bundle</a:t>
            </a:r>
          </a:p>
        </p:txBody>
      </p:sp>
    </p:spTree>
    <p:extLst>
      <p:ext uri="{BB962C8B-B14F-4D97-AF65-F5344CB8AC3E}">
        <p14:creationId xmlns:p14="http://schemas.microsoft.com/office/powerpoint/2010/main" val="42856460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0C4D9-91D1-3A1D-A5FD-47D7305C1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7219D-1D60-9FD5-3DF7-2F376463F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857147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A708A-A8EE-C950-4D72-ECEB162F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38"/>
            <a:ext cx="8915400" cy="405836"/>
          </a:xfrm>
        </p:spPr>
        <p:txBody>
          <a:bodyPr>
            <a:noAutofit/>
          </a:bodyPr>
          <a:lstStyle/>
          <a:p>
            <a:r>
              <a:rPr lang="en-PH" sz="1400" dirty="0"/>
              <a:t>Plot autocorrelation function following Berger &amp; Hudspeth’s paper: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177AFB-1DE1-B94B-E81D-7F5A0ADA1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31" y="4193588"/>
            <a:ext cx="3542354" cy="2302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360447-5DEC-E3AC-0851-0C196BBFF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707" y="4202832"/>
            <a:ext cx="3482642" cy="22252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B3CB6D-AEED-87B8-8893-6B5F7371A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571" y="4164730"/>
            <a:ext cx="3520745" cy="23014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99B85B-FE38-B57A-CEB6-03D3BD9C0261}"/>
              </a:ext>
            </a:extLst>
          </p:cNvPr>
          <p:cNvSpPr txBox="1"/>
          <p:nvPr/>
        </p:nvSpPr>
        <p:spPr>
          <a:xfrm>
            <a:off x="8916051" y="6334229"/>
            <a:ext cx="2092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000" b="1" dirty="0">
                <a:solidFill>
                  <a:srgbClr val="0070C0"/>
                </a:solidFill>
              </a:rPr>
              <a:t>Performing an inverse fast Fourier transform of C(w), to get C(t)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DC2BF5-0DC8-A656-31FD-94E196A924F8}"/>
              </a:ext>
            </a:extLst>
          </p:cNvPr>
          <p:cNvSpPr txBox="1"/>
          <p:nvPr/>
        </p:nvSpPr>
        <p:spPr>
          <a:xfrm>
            <a:off x="5177937" y="6325357"/>
            <a:ext cx="2534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000" b="1" dirty="0">
                <a:solidFill>
                  <a:srgbClr val="0070C0"/>
                </a:solidFill>
              </a:rPr>
              <a:t>Plot C(w) in log </a:t>
            </a:r>
            <a:r>
              <a:rPr lang="en-PH" sz="1000" b="1" dirty="0" err="1">
                <a:solidFill>
                  <a:srgbClr val="0070C0"/>
                </a:solidFill>
              </a:rPr>
              <a:t>log</a:t>
            </a:r>
            <a:r>
              <a:rPr lang="en-PH" sz="1000" b="1" dirty="0">
                <a:solidFill>
                  <a:srgbClr val="0070C0"/>
                </a:solidFill>
              </a:rPr>
              <a:t> plot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C60DC9-1591-A401-0553-FC87C81FA534}"/>
              </a:ext>
            </a:extLst>
          </p:cNvPr>
          <p:cNvSpPr txBox="1"/>
          <p:nvPr/>
        </p:nvSpPr>
        <p:spPr>
          <a:xfrm>
            <a:off x="277223" y="6334229"/>
            <a:ext cx="416927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050" b="1" dirty="0">
                <a:solidFill>
                  <a:srgbClr val="0070C0"/>
                </a:solidFill>
              </a:rPr>
              <a:t>Plot C(w) using the analytical equation that I derived last week, following the parameters found in the paper. However, the peak that is observed is not at w = 8, but around w = 45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E78228-E13B-2DB4-4E37-5B5BE6686F39}"/>
              </a:ext>
            </a:extLst>
          </p:cNvPr>
          <p:cNvSpPr txBox="1"/>
          <p:nvPr/>
        </p:nvSpPr>
        <p:spPr>
          <a:xfrm>
            <a:off x="6054338" y="346969"/>
            <a:ext cx="5299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>
                <a:solidFill>
                  <a:srgbClr val="0070C0"/>
                </a:solidFill>
              </a:rPr>
              <a:t>Analytical calculation steps:</a:t>
            </a:r>
          </a:p>
          <a:p>
            <a:pPr marL="342900" indent="-342900">
              <a:buAutoNum type="arabicPeriod"/>
            </a:pPr>
            <a:r>
              <a:rPr lang="en-PH" sz="1200" b="1" dirty="0">
                <a:solidFill>
                  <a:srgbClr val="0070C0"/>
                </a:solidFill>
              </a:rPr>
              <a:t>Plot C(omega) using the autocorrelation generic solution that was derived last time</a:t>
            </a:r>
          </a:p>
          <a:p>
            <a:pPr marL="342900" indent="-342900">
              <a:buAutoNum type="arabicPeriod"/>
            </a:pPr>
            <a:r>
              <a:rPr lang="en-PH" sz="1200" b="1" dirty="0">
                <a:solidFill>
                  <a:srgbClr val="0070C0"/>
                </a:solidFill>
              </a:rPr>
              <a:t>Plot C(omega) in log-log plot</a:t>
            </a:r>
          </a:p>
          <a:p>
            <a:pPr marL="342900" indent="-342900">
              <a:buAutoNum type="arabicPeriod"/>
            </a:pPr>
            <a:r>
              <a:rPr lang="en-PH" sz="1200" b="1" dirty="0">
                <a:solidFill>
                  <a:srgbClr val="0070C0"/>
                </a:solidFill>
              </a:rPr>
              <a:t>Perform an inverse Fast Fourier transform of C(omega) to get C(t)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1F4074-51E5-5E7D-5EAD-EBD39D072BBE}"/>
              </a:ext>
            </a:extLst>
          </p:cNvPr>
          <p:cNvSpPr txBox="1"/>
          <p:nvPr/>
        </p:nvSpPr>
        <p:spPr>
          <a:xfrm>
            <a:off x="796538" y="346969"/>
            <a:ext cx="5299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Numerical simulation steps (top panel):</a:t>
            </a:r>
          </a:p>
          <a:p>
            <a:pPr marL="342900" indent="-342900">
              <a:buAutoNum type="arabicPeriod"/>
            </a:pPr>
            <a:r>
              <a:rPr lang="en-PH" sz="1200" b="1" dirty="0"/>
              <a:t>Generate trajectories using Euler’s method following the parameters in the paper.</a:t>
            </a:r>
          </a:p>
          <a:p>
            <a:pPr marL="342900" indent="-342900">
              <a:buAutoNum type="arabicPeriod"/>
            </a:pPr>
            <a:r>
              <a:rPr lang="en-PH" sz="1200" b="1" dirty="0"/>
              <a:t>Compute for C(t) = &lt;X(t) X(</a:t>
            </a:r>
            <a:r>
              <a:rPr lang="en-PH" sz="1200" b="1" dirty="0" err="1"/>
              <a:t>t+tau</a:t>
            </a:r>
            <a:r>
              <a:rPr lang="en-PH" sz="1200" b="1" dirty="0"/>
              <a:t>)&gt; and plot C(t)</a:t>
            </a:r>
          </a:p>
          <a:p>
            <a:pPr marL="342900" indent="-342900">
              <a:buAutoNum type="arabicPeriod"/>
            </a:pPr>
            <a:r>
              <a:rPr lang="en-PH" sz="1200" b="1" dirty="0"/>
              <a:t>Perform a Fast Fourier transform of C(t) to get C(omega) and plot C(omega)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D1FF358-0F96-8FDC-499C-8BCED04DD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70" y="1559670"/>
            <a:ext cx="3398815" cy="233954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FA4409A-FE12-9E1D-1CDA-561DAA4B4EA6}"/>
              </a:ext>
            </a:extLst>
          </p:cNvPr>
          <p:cNvSpPr txBox="1"/>
          <p:nvPr/>
        </p:nvSpPr>
        <p:spPr>
          <a:xfrm>
            <a:off x="277223" y="3785887"/>
            <a:ext cx="416927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050" b="1" dirty="0"/>
              <a:t>A sample trajectory using Euler (</a:t>
            </a:r>
            <a:r>
              <a:rPr lang="en-PH" sz="1050" b="1" dirty="0" err="1"/>
              <a:t>delta_t</a:t>
            </a:r>
            <a:r>
              <a:rPr lang="en-PH" sz="1050" b="1" dirty="0"/>
              <a:t> = 0.0001, for 0.005 seconds since it takes a lot of time to run it, I will extend it for longer times next time)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3D35FA9-11F7-6B88-BF55-407ECB4F0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2358" y="1654875"/>
            <a:ext cx="3375953" cy="22176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641D446-20A8-ADB5-8634-2D7BD51212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6615" y="1643048"/>
            <a:ext cx="3429297" cy="224809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4D71B74-8C29-0097-F524-DF3EB5A54BF1}"/>
              </a:ext>
            </a:extLst>
          </p:cNvPr>
          <p:cNvSpPr txBox="1"/>
          <p:nvPr/>
        </p:nvSpPr>
        <p:spPr>
          <a:xfrm>
            <a:off x="4389430" y="3785887"/>
            <a:ext cx="35207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000" b="1" dirty="0"/>
              <a:t>Plot C(t), however, since 0.005 seconds was used, I guess this is not enough to see the oscillations around zero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508456-840F-4F6E-271E-9DF9D3F23EF7}"/>
              </a:ext>
            </a:extLst>
          </p:cNvPr>
          <p:cNvSpPr txBox="1"/>
          <p:nvPr/>
        </p:nvSpPr>
        <p:spPr>
          <a:xfrm>
            <a:off x="8041784" y="3714547"/>
            <a:ext cx="3155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000" b="1" dirty="0"/>
              <a:t>Perform a Fast Fourier transform of C(t) to get C(omega)</a:t>
            </a:r>
            <a:r>
              <a:rPr lang="en-PH" sz="1800" b="1" dirty="0"/>
              <a:t> 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229153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A708A-A8EE-C950-4D72-ECEB162F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38"/>
            <a:ext cx="8915400" cy="405836"/>
          </a:xfrm>
        </p:spPr>
        <p:txBody>
          <a:bodyPr>
            <a:noAutofit/>
          </a:bodyPr>
          <a:lstStyle/>
          <a:p>
            <a:r>
              <a:rPr lang="en-PH" sz="1400" dirty="0"/>
              <a:t>Plot autocorrelation function when there is no coupling, where a01 = a10 = 0: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99B85B-FE38-B57A-CEB6-03D3BD9C0261}"/>
              </a:ext>
            </a:extLst>
          </p:cNvPr>
          <p:cNvSpPr txBox="1"/>
          <p:nvPr/>
        </p:nvSpPr>
        <p:spPr>
          <a:xfrm>
            <a:off x="7809279" y="6299632"/>
            <a:ext cx="3323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000" b="1" dirty="0">
                <a:solidFill>
                  <a:srgbClr val="0070C0"/>
                </a:solidFill>
              </a:rPr>
              <a:t>Performing an inverse Fast Fourier transform of C(w), to get C(t). There are 55 data points so x-axis is until 55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C60DC9-1591-A401-0553-FC87C81FA534}"/>
              </a:ext>
            </a:extLst>
          </p:cNvPr>
          <p:cNvSpPr txBox="1"/>
          <p:nvPr/>
        </p:nvSpPr>
        <p:spPr>
          <a:xfrm>
            <a:off x="277223" y="6274381"/>
            <a:ext cx="41692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050" b="1" dirty="0">
                <a:solidFill>
                  <a:srgbClr val="0070C0"/>
                </a:solidFill>
              </a:rPr>
              <a:t>Plot C(w) using the generic solution that I derived last week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E78228-E13B-2DB4-4E37-5B5BE6686F39}"/>
              </a:ext>
            </a:extLst>
          </p:cNvPr>
          <p:cNvSpPr txBox="1"/>
          <p:nvPr/>
        </p:nvSpPr>
        <p:spPr>
          <a:xfrm>
            <a:off x="6054338" y="346969"/>
            <a:ext cx="5299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>
                <a:solidFill>
                  <a:srgbClr val="0070C0"/>
                </a:solidFill>
              </a:rPr>
              <a:t>Analytical calculation steps (bottom panel):</a:t>
            </a:r>
          </a:p>
          <a:p>
            <a:pPr marL="342900" indent="-342900">
              <a:buAutoNum type="arabicPeriod"/>
            </a:pPr>
            <a:r>
              <a:rPr lang="en-PH" sz="1200" b="1" dirty="0">
                <a:solidFill>
                  <a:srgbClr val="0070C0"/>
                </a:solidFill>
              </a:rPr>
              <a:t>Plot C(omega) using the autocorrelation generic solution that was derived last time</a:t>
            </a:r>
          </a:p>
          <a:p>
            <a:pPr marL="342900" indent="-342900">
              <a:buAutoNum type="arabicPeriod"/>
            </a:pPr>
            <a:r>
              <a:rPr lang="en-PH" sz="1200" b="1" dirty="0">
                <a:solidFill>
                  <a:srgbClr val="0070C0"/>
                </a:solidFill>
              </a:rPr>
              <a:t>Plot C(omega) in log-log plot</a:t>
            </a:r>
          </a:p>
          <a:p>
            <a:pPr marL="342900" indent="-342900">
              <a:buAutoNum type="arabicPeriod"/>
            </a:pPr>
            <a:r>
              <a:rPr lang="en-PH" sz="1200" b="1" dirty="0">
                <a:solidFill>
                  <a:srgbClr val="0070C0"/>
                </a:solidFill>
              </a:rPr>
              <a:t>Perform an inverse Fast Fourier transform of C(omega) to get C(t)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1F4074-51E5-5E7D-5EAD-EBD39D072BBE}"/>
              </a:ext>
            </a:extLst>
          </p:cNvPr>
          <p:cNvSpPr txBox="1"/>
          <p:nvPr/>
        </p:nvSpPr>
        <p:spPr>
          <a:xfrm>
            <a:off x="796538" y="346969"/>
            <a:ext cx="5299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Numerical simulation steps (top panel):</a:t>
            </a:r>
          </a:p>
          <a:p>
            <a:pPr marL="342900" indent="-342900">
              <a:buAutoNum type="arabicPeriod"/>
            </a:pPr>
            <a:r>
              <a:rPr lang="en-PH" sz="1200" b="1" dirty="0"/>
              <a:t>Generate trajectories using Euler’s method: parameters (a00 = 1, gamma = 1)</a:t>
            </a:r>
          </a:p>
          <a:p>
            <a:pPr marL="342900" indent="-342900">
              <a:buAutoNum type="arabicPeriod"/>
            </a:pPr>
            <a:r>
              <a:rPr lang="en-PH" sz="1200" b="1" dirty="0"/>
              <a:t>Compute for C(t) = &lt;X(t) X(</a:t>
            </a:r>
            <a:r>
              <a:rPr lang="en-PH" sz="1200" b="1" dirty="0" err="1"/>
              <a:t>t+tau</a:t>
            </a:r>
            <a:r>
              <a:rPr lang="en-PH" sz="1200" b="1" dirty="0"/>
              <a:t>)&gt; and plot C(t)</a:t>
            </a:r>
          </a:p>
          <a:p>
            <a:pPr marL="342900" indent="-342900">
              <a:buAutoNum type="arabicPeriod"/>
            </a:pPr>
            <a:r>
              <a:rPr lang="en-PH" sz="1200" b="1" dirty="0"/>
              <a:t>Perform a Fast Fourier transform of C(t) to get C(omega) and plot C(omega)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A4409A-FE12-9E1D-1CDA-561DAA4B4EA6}"/>
              </a:ext>
            </a:extLst>
          </p:cNvPr>
          <p:cNvSpPr txBox="1"/>
          <p:nvPr/>
        </p:nvSpPr>
        <p:spPr>
          <a:xfrm>
            <a:off x="277223" y="3785887"/>
            <a:ext cx="399894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050" b="1" dirty="0"/>
              <a:t>A sample trajectory using Euler (</a:t>
            </a:r>
            <a:r>
              <a:rPr lang="en-PH" sz="1050" b="1" dirty="0" err="1"/>
              <a:t>delta_t</a:t>
            </a:r>
            <a:r>
              <a:rPr lang="en-PH" sz="1050" b="1" dirty="0"/>
              <a:t> = 0.01, for 500 seconds)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D71B74-8C29-0097-F524-DF3EB5A54BF1}"/>
              </a:ext>
            </a:extLst>
          </p:cNvPr>
          <p:cNvSpPr txBox="1"/>
          <p:nvPr/>
        </p:nvSpPr>
        <p:spPr>
          <a:xfrm>
            <a:off x="4702551" y="3789734"/>
            <a:ext cx="2470811" cy="250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000" b="1" dirty="0"/>
              <a:t>Plot C(t) (averaged over 10 realizations)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508456-840F-4F6E-271E-9DF9D3F23EF7}"/>
              </a:ext>
            </a:extLst>
          </p:cNvPr>
          <p:cNvSpPr txBox="1"/>
          <p:nvPr/>
        </p:nvSpPr>
        <p:spPr>
          <a:xfrm>
            <a:off x="8041784" y="3714547"/>
            <a:ext cx="3155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000" b="1" dirty="0"/>
              <a:t>Perform a Fast Fourier transform of C(t) to get C(omega)</a:t>
            </a:r>
            <a:r>
              <a:rPr lang="en-PH" sz="1800" b="1" dirty="0"/>
              <a:t> </a:t>
            </a:r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7D2D2-F35B-2592-43A1-9D963B606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11" y="1370429"/>
            <a:ext cx="3436918" cy="2415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6818A8-F9AB-3D69-E0DE-43D31D8F1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500" y="1509391"/>
            <a:ext cx="3467400" cy="2194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4F95B8-589C-9B6D-980F-5BD7A2E68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005" y="1523733"/>
            <a:ext cx="3635055" cy="22557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9F09D6-9DD3-CBDE-D8D5-AE9C3F3C5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29" y="4074399"/>
            <a:ext cx="3330229" cy="22252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A38508-8E46-608A-1195-21FBB0401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3846" y="4070821"/>
            <a:ext cx="3528366" cy="23776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DC2BF5-0DC8-A656-31FD-94E196A924F8}"/>
              </a:ext>
            </a:extLst>
          </p:cNvPr>
          <p:cNvSpPr txBox="1"/>
          <p:nvPr/>
        </p:nvSpPr>
        <p:spPr>
          <a:xfrm>
            <a:off x="5147582" y="6299632"/>
            <a:ext cx="2534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000" b="1" dirty="0">
                <a:solidFill>
                  <a:srgbClr val="0070C0"/>
                </a:solidFill>
              </a:rPr>
              <a:t>Plot C(w) in log </a:t>
            </a:r>
            <a:r>
              <a:rPr lang="en-PH" sz="1000" b="1" dirty="0" err="1">
                <a:solidFill>
                  <a:srgbClr val="0070C0"/>
                </a:solidFill>
              </a:rPr>
              <a:t>log</a:t>
            </a:r>
            <a:r>
              <a:rPr lang="en-PH" sz="1000" b="1" dirty="0">
                <a:solidFill>
                  <a:srgbClr val="0070C0"/>
                </a:solidFill>
              </a:rPr>
              <a:t> plot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19297DF-7A78-ACFF-8540-B6B29B5C08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8150" y="4114897"/>
            <a:ext cx="3444538" cy="22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633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C2F11-4F62-A9D7-4AF5-65BC4AA6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31DA-FD80-480C-94B6-500EB9E9D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PH" dirty="0"/>
              <a:t>Getting a trajectory for the Berger &amp; Hudspeth’s paper takes a lot of time, because if I set </a:t>
            </a:r>
            <a:r>
              <a:rPr lang="en-PH" dirty="0" err="1"/>
              <a:t>delta_t</a:t>
            </a:r>
            <a:r>
              <a:rPr lang="en-PH" dirty="0"/>
              <a:t> = 0.01, the values for x becomes really big that Python can’t handle. That’s why I decided to use </a:t>
            </a:r>
            <a:r>
              <a:rPr lang="en-PH" dirty="0" err="1"/>
              <a:t>delta_t</a:t>
            </a:r>
            <a:r>
              <a:rPr lang="en-PH" dirty="0"/>
              <a:t> = 0.0001. Because of this, it takes a lot of time to run it.</a:t>
            </a:r>
          </a:p>
          <a:p>
            <a:r>
              <a:rPr lang="en-PH" dirty="0"/>
              <a:t>I don’t know why using the analytical solution (using the generic solution that was derived), the peak that I get for C(w) is not at w = 8. I followed the parameters that was used but I get the peak at w = 45. I tried comparing this using the exact formula from the paper, but I get the exact same plot with the generic solution (with the peak at w = 45).</a:t>
            </a:r>
          </a:p>
          <a:p>
            <a:r>
              <a:rPr lang="en-PH" dirty="0"/>
              <a:t>I am confused with the x-axis when I plot C(w), and when I go from the time domain to the frequency domain, or vice versa. I used numpy.fft.fft for FFT and numpy.fft.ifft for the Inverse FFT</a:t>
            </a:r>
          </a:p>
          <a:p>
            <a:r>
              <a:rPr lang="en-PH" dirty="0"/>
              <a:t>Here are the links to the notebooks:</a:t>
            </a:r>
          </a:p>
          <a:p>
            <a:r>
              <a:rPr lang="en-PH" dirty="0"/>
              <a:t>I am available for a meeting this week. Next week we will have our last exam on Wednesday, I will be able to work full time on the thesis after Wednesday next week.</a:t>
            </a:r>
          </a:p>
          <a:p>
            <a:pPr marL="0" indent="0">
              <a:buNone/>
            </a:pPr>
            <a:endParaRPr lang="en-PH" dirty="0"/>
          </a:p>
          <a:p>
            <a:endParaRPr lang="en-PH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350927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787091-6583-62AD-1576-ABE922B3E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80" y="940072"/>
            <a:ext cx="3520745" cy="23243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5F49C9-4D75-2072-149E-039A252CE367}"/>
              </a:ext>
            </a:extLst>
          </p:cNvPr>
          <p:cNvSpPr txBox="1"/>
          <p:nvPr/>
        </p:nvSpPr>
        <p:spPr>
          <a:xfrm>
            <a:off x="1138518" y="541475"/>
            <a:ext cx="263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C(w)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D1530B-8D46-03DE-0FF2-62B4E47B0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80" y="3940560"/>
            <a:ext cx="3635055" cy="22938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D411AF-317E-F932-0DC0-79799B0A476B}"/>
              </a:ext>
            </a:extLst>
          </p:cNvPr>
          <p:cNvSpPr txBox="1"/>
          <p:nvPr/>
        </p:nvSpPr>
        <p:spPr>
          <a:xfrm>
            <a:off x="1138518" y="3571228"/>
            <a:ext cx="2223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C(w) in  log-log plot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17E252-F16A-15EC-967E-155BC5BEF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671" y="910807"/>
            <a:ext cx="3436918" cy="23395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FC6BD4-C1DE-CEC1-473A-46A16C883B37}"/>
              </a:ext>
            </a:extLst>
          </p:cNvPr>
          <p:cNvSpPr txBox="1"/>
          <p:nvPr/>
        </p:nvSpPr>
        <p:spPr>
          <a:xfrm>
            <a:off x="5880846" y="541475"/>
            <a:ext cx="557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Performing an inverse </a:t>
            </a:r>
            <a:r>
              <a:rPr lang="en-PH" dirty="0" err="1"/>
              <a:t>fourier</a:t>
            </a:r>
            <a:r>
              <a:rPr lang="en-PH" dirty="0"/>
              <a:t> transform of C(w), I got C(t)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8B4681-114A-1C90-0F4F-2D47A8471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846" y="3429000"/>
            <a:ext cx="3174002" cy="32541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BD05BA-EC2E-A65B-E6BD-E0F508D21C92}"/>
              </a:ext>
            </a:extLst>
          </p:cNvPr>
          <p:cNvSpPr txBox="1"/>
          <p:nvPr/>
        </p:nvSpPr>
        <p:spPr>
          <a:xfrm>
            <a:off x="5728448" y="31155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This is the code, and when I use all 100 datapoints</a:t>
            </a:r>
          </a:p>
        </p:txBody>
      </p:sp>
    </p:spTree>
    <p:extLst>
      <p:ext uri="{BB962C8B-B14F-4D97-AF65-F5344CB8AC3E}">
        <p14:creationId xmlns:p14="http://schemas.microsoft.com/office/powerpoint/2010/main" val="14029081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C9B733C-77B8-9D82-57F9-20D287C54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26" y="1232647"/>
            <a:ext cx="37433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DA81C8-B2B0-C501-CDF5-C061CD3A2CD1}"/>
              </a:ext>
            </a:extLst>
          </p:cNvPr>
          <p:cNvSpPr txBox="1"/>
          <p:nvPr/>
        </p:nvSpPr>
        <p:spPr>
          <a:xfrm>
            <a:off x="620526" y="6764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autocorrelation doesn't go to zero instead, this is what I found:</a:t>
            </a:r>
            <a:endParaRPr lang="en-PH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E0B5141-3571-CA68-8F9B-C00B7B10B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832" y="815788"/>
            <a:ext cx="4187543" cy="59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6645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7E0D49-69B8-873E-7110-D5C07537A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369" y="1290918"/>
            <a:ext cx="4374778" cy="4800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E1B1BF-E10F-97B4-AE68-AFD6E5AA8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426" y="3355225"/>
            <a:ext cx="3148892" cy="30432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B74A8B-40F7-6DF2-D88C-F4EE9B9662AB}"/>
              </a:ext>
            </a:extLst>
          </p:cNvPr>
          <p:cNvSpPr txBox="1"/>
          <p:nvPr/>
        </p:nvSpPr>
        <p:spPr>
          <a:xfrm>
            <a:off x="727334" y="394447"/>
            <a:ext cx="6087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Trajectory (using Euler’s method)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6F07B6-8FD3-CF31-573C-07655D10E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707" y="828956"/>
            <a:ext cx="3790288" cy="246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958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701B0B-3D4D-D84E-0386-EDF7F7022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327" y="539233"/>
            <a:ext cx="5360898" cy="5940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390439-E8EE-3D98-33B8-9DF4CCF9C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92" y="893513"/>
            <a:ext cx="5109882" cy="4426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FC16D6-75FD-9603-DEA0-84EC5CF41C6A}"/>
              </a:ext>
            </a:extLst>
          </p:cNvPr>
          <p:cNvSpPr txBox="1"/>
          <p:nvPr/>
        </p:nvSpPr>
        <p:spPr>
          <a:xfrm>
            <a:off x="681317" y="354567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Plotting the autocorrelation for the trajectory of x0</a:t>
            </a:r>
          </a:p>
        </p:txBody>
      </p:sp>
    </p:spTree>
    <p:extLst>
      <p:ext uri="{BB962C8B-B14F-4D97-AF65-F5344CB8AC3E}">
        <p14:creationId xmlns:p14="http://schemas.microsoft.com/office/powerpoint/2010/main" val="5673519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BC6065-313E-AB55-3118-D6FC84C6C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7" y="792732"/>
            <a:ext cx="4902420" cy="1143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915BC0-306C-AA1F-A9FF-D7D6E8257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4" y="2729195"/>
            <a:ext cx="4338918" cy="2925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BC662F-70A0-4A9A-BB1E-C7ADBD947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29" y="1916687"/>
            <a:ext cx="4402592" cy="749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2EC909C-F952-4409-8E94-21CA87D57C17}"/>
                  </a:ext>
                </a:extLst>
              </p14:cNvPr>
              <p14:cNvContentPartPr/>
              <p14:nvPr/>
            </p14:nvContentPartPr>
            <p14:xfrm>
              <a:off x="1496753" y="5468026"/>
              <a:ext cx="1891080" cy="38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2EC909C-F952-4409-8E94-21CA87D57C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3113" y="5360026"/>
                <a:ext cx="1998720" cy="2538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6FCCF6C-0C4E-0259-E905-CB54BE5AB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49707"/>
            <a:ext cx="4168501" cy="32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403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40C13B-5AF8-8250-9706-591258671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46" y="136875"/>
            <a:ext cx="6119390" cy="3292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162A15-1899-984E-3195-BE8562A6D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41" y="3307218"/>
            <a:ext cx="5494496" cy="3604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C98CB9-B951-CB3C-D5BB-2480BC790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923" y="136875"/>
            <a:ext cx="5532599" cy="386367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BBEA47-6B15-448D-5B3C-C2E1E68D19E6}"/>
              </a:ext>
            </a:extLst>
          </p:cNvPr>
          <p:cNvCxnSpPr/>
          <p:nvPr/>
        </p:nvCxnSpPr>
        <p:spPr>
          <a:xfrm>
            <a:off x="6508376" y="136875"/>
            <a:ext cx="0" cy="67749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1D4985-2C41-03BD-4149-5106685DCBC2}"/>
              </a:ext>
            </a:extLst>
          </p:cNvPr>
          <p:cNvSpPr txBox="1"/>
          <p:nvPr/>
        </p:nvSpPr>
        <p:spPr>
          <a:xfrm>
            <a:off x="6840071" y="4123765"/>
            <a:ext cx="4016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Generic solution that I was able to derive agrees with what I get from the paper (however the plots are not what I expect)</a:t>
            </a:r>
          </a:p>
        </p:txBody>
      </p:sp>
    </p:spTree>
    <p:extLst>
      <p:ext uri="{BB962C8B-B14F-4D97-AF65-F5344CB8AC3E}">
        <p14:creationId xmlns:p14="http://schemas.microsoft.com/office/powerpoint/2010/main" val="29766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F7A77B-9496-F975-3C92-2954F764D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8" y="445461"/>
            <a:ext cx="8016935" cy="19508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660B74-EE1B-3541-2AE8-4786799DA7A7}"/>
              </a:ext>
            </a:extLst>
          </p:cNvPr>
          <p:cNvSpPr txBox="1"/>
          <p:nvPr/>
        </p:nvSpPr>
        <p:spPr>
          <a:xfrm>
            <a:off x="671108" y="2396350"/>
            <a:ext cx="75276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When we vary a_01 from 0 to -0.5 (with a_10 = -0.5), we expect that the value of heat rate and J are 0 at a_01 = 0 (because this is uncoupled - equilibrium) and a_01 = -0.5  (reciprocal interaction – equilibrium). With this intuition, then the values of heat rate and J from -0.5 &lt; a_01 &lt; 0 should have a parabolic shape. And this is what we have observed from the plot. That’s the idea I have for this</a:t>
            </a:r>
          </a:p>
        </p:txBody>
      </p:sp>
    </p:spTree>
    <p:extLst>
      <p:ext uri="{BB962C8B-B14F-4D97-AF65-F5344CB8AC3E}">
        <p14:creationId xmlns:p14="http://schemas.microsoft.com/office/powerpoint/2010/main" val="190877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5E3344-76F0-ABE9-C5ED-4A813069B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15" y="279608"/>
            <a:ext cx="8237934" cy="21033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0B18EE-2B24-95E0-20BE-CA3F64A2F247}"/>
              </a:ext>
            </a:extLst>
          </p:cNvPr>
          <p:cNvSpPr txBox="1"/>
          <p:nvPr/>
        </p:nvSpPr>
        <p:spPr>
          <a:xfrm>
            <a:off x="671108" y="2629850"/>
            <a:ext cx="7441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When a_01 = a_10 we have reciprocal coupling and it is in equilibrium. FDT also holds when a_10*T_0 = a_01*T_1. From your paper you mentioned that this can be derived from detailed balance and from the FDT but I was not able to understand mathematically why we can also derive it from FDT.</a:t>
            </a:r>
          </a:p>
        </p:txBody>
      </p:sp>
    </p:spTree>
    <p:extLst>
      <p:ext uri="{BB962C8B-B14F-4D97-AF65-F5344CB8AC3E}">
        <p14:creationId xmlns:p14="http://schemas.microsoft.com/office/powerpoint/2010/main" val="1484430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6505</TotalTime>
  <Words>3900</Words>
  <Application>Microsoft Office PowerPoint</Application>
  <PresentationFormat>Widescreen</PresentationFormat>
  <Paragraphs>389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Calibri</vt:lpstr>
      <vt:lpstr>Calibri Light</vt:lpstr>
      <vt:lpstr>Cambria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Joint PDFs</vt:lpstr>
      <vt:lpstr>2. Estimated energy from violation of FDT</vt:lpstr>
      <vt:lpstr>3. Cellular sensor: Autocorrelation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Different degrees of reciprocity</vt:lpstr>
      <vt:lpstr>Cell sensor paper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Stochastic Heat (convention used) – units of parameters in pN, nm, ms</vt:lpstr>
      <vt:lpstr>Version 1: Stochastic Heat</vt:lpstr>
      <vt:lpstr>Version 2: Stochastic Heat</vt:lpstr>
      <vt:lpstr>Stochastic Heat using my own parameters in units pN, nm, ms (100 realizations)</vt:lpstr>
      <vt:lpstr>Different degrees of reciprocity (Stochastic heat)</vt:lpstr>
      <vt:lpstr>Different degrees of reciprocity (Stochastic heat)</vt:lpstr>
      <vt:lpstr>Different degrees of reciprocity (Energy dissipated)</vt:lpstr>
      <vt:lpstr>Different degrees of reciprocity (Energy dissipated)</vt:lpstr>
      <vt:lpstr>Different degrees of reciprocity (Energy dissipated)</vt:lpstr>
      <vt:lpstr>Analytical Solution</vt:lpstr>
      <vt:lpstr>PowerPoint Presentation</vt:lpstr>
      <vt:lpstr>Analytical Solution</vt:lpstr>
      <vt:lpstr>Simulation </vt:lpstr>
      <vt:lpstr>Simulation </vt:lpstr>
      <vt:lpstr>Method 1: PSD simulation (non-equilibrium)</vt:lpstr>
      <vt:lpstr>Method 1: Equilibrium</vt:lpstr>
      <vt:lpstr>Method 2: PSD simulation (non-equilibrium)</vt:lpstr>
      <vt:lpstr>Method 2: Equilibrium</vt:lpstr>
      <vt:lpstr>Analytical Solution (C ̃^" (ω) vs (2k_B T)/ω R ̃^" (ω))</vt:lpstr>
      <vt:lpstr>To get the energy dissipation I used the values from this plot:</vt:lpstr>
      <vt:lpstr>Cumulative Stochastic Heat</vt:lpstr>
      <vt:lpstr>T eff / T</vt:lpstr>
      <vt:lpstr>PSD simulation (code)</vt:lpstr>
      <vt:lpstr>PSD simulation (code): apply the psd to all trajectories and take the average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Show simulation of autocorrelation function notebook</vt:lpstr>
      <vt:lpstr>Questions</vt:lpstr>
      <vt:lpstr>Plot autocorrelation function following Berger &amp; Hudspeth’s paper:</vt:lpstr>
      <vt:lpstr>Plot autocorrelation function when there is no coupling, where a01 = a10 = 0: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Kristian Angeli Pajanonot</dc:creator>
  <cp:lastModifiedBy>Kristian Angeli Pajanonot</cp:lastModifiedBy>
  <cp:revision>106</cp:revision>
  <dcterms:created xsi:type="dcterms:W3CDTF">2022-06-28T12:07:45Z</dcterms:created>
  <dcterms:modified xsi:type="dcterms:W3CDTF">2022-08-23T15:49:23Z</dcterms:modified>
</cp:coreProperties>
</file>